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7"/>
  </p:notesMasterIdLst>
  <p:sldIdLst>
    <p:sldId id="266" r:id="rId2"/>
    <p:sldId id="271" r:id="rId3"/>
    <p:sldId id="272" r:id="rId4"/>
    <p:sldId id="273" r:id="rId5"/>
    <p:sldId id="274" r:id="rId6"/>
    <p:sldId id="275" r:id="rId7"/>
    <p:sldId id="276" r:id="rId8"/>
    <p:sldId id="277" r:id="rId9"/>
    <p:sldId id="278" r:id="rId10"/>
    <p:sldId id="279" r:id="rId11"/>
    <p:sldId id="280" r:id="rId12"/>
    <p:sldId id="281" r:id="rId13"/>
    <p:sldId id="282" r:id="rId14"/>
    <p:sldId id="283" r:id="rId15"/>
    <p:sldId id="284" r:id="rId16"/>
    <p:sldId id="285" r:id="rId17"/>
    <p:sldId id="286" r:id="rId18"/>
    <p:sldId id="287" r:id="rId19"/>
    <p:sldId id="288" r:id="rId20"/>
    <p:sldId id="289" r:id="rId21"/>
    <p:sldId id="290" r:id="rId22"/>
    <p:sldId id="291" r:id="rId23"/>
    <p:sldId id="292" r:id="rId24"/>
    <p:sldId id="293" r:id="rId25"/>
    <p:sldId id="294" r:id="rId26"/>
    <p:sldId id="295" r:id="rId27"/>
    <p:sldId id="296" r:id="rId28"/>
    <p:sldId id="297" r:id="rId29"/>
    <p:sldId id="298" r:id="rId30"/>
    <p:sldId id="299" r:id="rId31"/>
    <p:sldId id="300" r:id="rId32"/>
    <p:sldId id="301" r:id="rId33"/>
    <p:sldId id="302" r:id="rId34"/>
    <p:sldId id="303" r:id="rId35"/>
    <p:sldId id="304" r:id="rId36"/>
  </p:sldIdLst>
  <p:sldSz cx="9144000" cy="5143500" type="screen16x9"/>
  <p:notesSz cx="6950075" cy="9236075"/>
  <p:defaultTextStyle>
    <a:defPPr>
      <a:defRPr lang="en-CA"/>
    </a:defPPr>
    <a:lvl1pPr algn="l" rtl="0" eaLnBrk="0" fontAlgn="base" hangingPunct="0">
      <a:spcBef>
        <a:spcPct val="0"/>
      </a:spcBef>
      <a:spcAft>
        <a:spcPct val="0"/>
      </a:spcAft>
      <a:defRPr kern="1200">
        <a:solidFill>
          <a:schemeClr val="tx1"/>
        </a:solidFill>
        <a:latin typeface="Arial" charset="0"/>
        <a:ea typeface="ＭＳ Ｐゴシック" pitchFamily="34" charset="-128"/>
        <a:cs typeface="+mn-cs"/>
      </a:defRPr>
    </a:lvl1pPr>
    <a:lvl2pPr marL="457200" algn="l" rtl="0" eaLnBrk="0" fontAlgn="base" hangingPunct="0">
      <a:spcBef>
        <a:spcPct val="0"/>
      </a:spcBef>
      <a:spcAft>
        <a:spcPct val="0"/>
      </a:spcAft>
      <a:defRPr kern="1200">
        <a:solidFill>
          <a:schemeClr val="tx1"/>
        </a:solidFill>
        <a:latin typeface="Arial" charset="0"/>
        <a:ea typeface="ＭＳ Ｐゴシック" pitchFamily="34" charset="-128"/>
        <a:cs typeface="+mn-cs"/>
      </a:defRPr>
    </a:lvl2pPr>
    <a:lvl3pPr marL="914400" algn="l" rtl="0" eaLnBrk="0" fontAlgn="base" hangingPunct="0">
      <a:spcBef>
        <a:spcPct val="0"/>
      </a:spcBef>
      <a:spcAft>
        <a:spcPct val="0"/>
      </a:spcAft>
      <a:defRPr kern="1200">
        <a:solidFill>
          <a:schemeClr val="tx1"/>
        </a:solidFill>
        <a:latin typeface="Arial" charset="0"/>
        <a:ea typeface="ＭＳ Ｐゴシック" pitchFamily="34" charset="-128"/>
        <a:cs typeface="+mn-cs"/>
      </a:defRPr>
    </a:lvl3pPr>
    <a:lvl4pPr marL="1371600" algn="l" rtl="0" eaLnBrk="0" fontAlgn="base" hangingPunct="0">
      <a:spcBef>
        <a:spcPct val="0"/>
      </a:spcBef>
      <a:spcAft>
        <a:spcPct val="0"/>
      </a:spcAft>
      <a:defRPr kern="1200">
        <a:solidFill>
          <a:schemeClr val="tx1"/>
        </a:solidFill>
        <a:latin typeface="Arial" charset="0"/>
        <a:ea typeface="ＭＳ Ｐゴシック" pitchFamily="34" charset="-128"/>
        <a:cs typeface="+mn-cs"/>
      </a:defRPr>
    </a:lvl4pPr>
    <a:lvl5pPr marL="1828800" algn="l" rtl="0" eaLnBrk="0" fontAlgn="base" hangingPunct="0">
      <a:spcBef>
        <a:spcPct val="0"/>
      </a:spcBef>
      <a:spcAft>
        <a:spcPct val="0"/>
      </a:spcAft>
      <a:defRPr kern="1200">
        <a:solidFill>
          <a:schemeClr val="tx1"/>
        </a:solidFill>
        <a:latin typeface="Arial" charset="0"/>
        <a:ea typeface="ＭＳ Ｐゴシック" pitchFamily="34" charset="-128"/>
        <a:cs typeface="+mn-cs"/>
      </a:defRPr>
    </a:lvl5pPr>
    <a:lvl6pPr marL="2286000" algn="l" defTabSz="914400" rtl="0" eaLnBrk="1" latinLnBrk="0" hangingPunct="1">
      <a:defRPr kern="1200">
        <a:solidFill>
          <a:schemeClr val="tx1"/>
        </a:solidFill>
        <a:latin typeface="Arial" charset="0"/>
        <a:ea typeface="ＭＳ Ｐゴシック" pitchFamily="34" charset="-128"/>
        <a:cs typeface="+mn-cs"/>
      </a:defRPr>
    </a:lvl6pPr>
    <a:lvl7pPr marL="2743200" algn="l" defTabSz="914400" rtl="0" eaLnBrk="1" latinLnBrk="0" hangingPunct="1">
      <a:defRPr kern="1200">
        <a:solidFill>
          <a:schemeClr val="tx1"/>
        </a:solidFill>
        <a:latin typeface="Arial" charset="0"/>
        <a:ea typeface="ＭＳ Ｐゴシック" pitchFamily="34" charset="-128"/>
        <a:cs typeface="+mn-cs"/>
      </a:defRPr>
    </a:lvl7pPr>
    <a:lvl8pPr marL="3200400" algn="l" defTabSz="914400" rtl="0" eaLnBrk="1" latinLnBrk="0" hangingPunct="1">
      <a:defRPr kern="1200">
        <a:solidFill>
          <a:schemeClr val="tx1"/>
        </a:solidFill>
        <a:latin typeface="Arial" charset="0"/>
        <a:ea typeface="ＭＳ Ｐゴシック" pitchFamily="34" charset="-128"/>
        <a:cs typeface="+mn-cs"/>
      </a:defRPr>
    </a:lvl8pPr>
    <a:lvl9pPr marL="3657600" algn="l" defTabSz="914400" rtl="0" eaLnBrk="1" latinLnBrk="0" hangingPunct="1">
      <a:defRPr kern="1200">
        <a:solidFill>
          <a:schemeClr val="tx1"/>
        </a:solidFill>
        <a:latin typeface="Arial" charset="0"/>
        <a:ea typeface="ＭＳ Ｐゴシック"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3519"/>
    <p:restoredTop sz="94694"/>
  </p:normalViewPr>
  <p:slideViewPr>
    <p:cSldViewPr>
      <p:cViewPr varScale="1">
        <p:scale>
          <a:sx n="99" d="100"/>
          <a:sy n="99" d="100"/>
        </p:scale>
        <p:origin x="-538" y="-72"/>
      </p:cViewPr>
      <p:guideLst>
        <p:guide orient="horz" pos="1620"/>
        <p:guide pos="2880"/>
      </p:guideLst>
    </p:cSldViewPr>
  </p:slideViewPr>
  <p:notesTextViewPr>
    <p:cViewPr>
      <p:scale>
        <a:sx n="100" d="100"/>
        <a:sy n="100" d="100"/>
      </p:scale>
      <p:origin x="0" y="0"/>
    </p:cViewPr>
  </p:notesTextViewPr>
  <p:notesViewPr>
    <p:cSldViewPr>
      <p:cViewPr varScale="1">
        <p:scale>
          <a:sx n="94" d="100"/>
          <a:sy n="94" d="100"/>
        </p:scale>
        <p:origin x="-4720" y="-104"/>
      </p:cViewPr>
      <p:guideLst>
        <p:guide orient="horz" pos="2909"/>
        <p:guide pos="2189"/>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extLst>
          </p:cNvPr>
          <p:cNvSpPr>
            <a:spLocks noGrp="1"/>
          </p:cNvSpPr>
          <p:nvPr>
            <p:ph type="hdr" sz="quarter"/>
          </p:nvPr>
        </p:nvSpPr>
        <p:spPr>
          <a:xfrm>
            <a:off x="0" y="0"/>
            <a:ext cx="3013075" cy="461963"/>
          </a:xfrm>
          <a:prstGeom prst="rect">
            <a:avLst/>
          </a:prstGeom>
        </p:spPr>
        <p:txBody>
          <a:bodyPr vert="horz" lIns="90763" tIns="45382" rIns="90763" bIns="45382" rtlCol="0"/>
          <a:lstStyle>
            <a:lvl1pPr algn="l">
              <a:defRPr sz="1200">
                <a:latin typeface="Arial" charset="0"/>
                <a:ea typeface="ＭＳ Ｐゴシック" charset="0"/>
                <a:cs typeface="ＭＳ Ｐゴシック" charset="0"/>
              </a:defRPr>
            </a:lvl1pPr>
          </a:lstStyle>
          <a:p>
            <a:pPr>
              <a:defRPr/>
            </a:pPr>
            <a:endParaRPr lang="en-US"/>
          </a:p>
        </p:txBody>
      </p:sp>
      <p:sp>
        <p:nvSpPr>
          <p:cNvPr id="3" name="Date Placeholder 2">
            <a:extLst>
              <a:ext uri="{FF2B5EF4-FFF2-40B4-BE49-F238E27FC236}"/>
            </a:extLst>
          </p:cNvPr>
          <p:cNvSpPr>
            <a:spLocks noGrp="1"/>
          </p:cNvSpPr>
          <p:nvPr>
            <p:ph type="dt" idx="1"/>
          </p:nvPr>
        </p:nvSpPr>
        <p:spPr>
          <a:xfrm>
            <a:off x="3935413" y="0"/>
            <a:ext cx="3013075" cy="461963"/>
          </a:xfrm>
          <a:prstGeom prst="rect">
            <a:avLst/>
          </a:prstGeom>
        </p:spPr>
        <p:txBody>
          <a:bodyPr vert="horz" wrap="square" lIns="90763" tIns="45382" rIns="90763" bIns="45382" numCol="1" anchor="t" anchorCtr="0" compatLnSpc="1">
            <a:prstTxWarp prst="textNoShape">
              <a:avLst/>
            </a:prstTxWarp>
          </a:bodyPr>
          <a:lstStyle>
            <a:lvl1pPr algn="r">
              <a:defRPr sz="1200">
                <a:latin typeface="Arial" panose="020B0604020202020204" pitchFamily="34" charset="0"/>
              </a:defRPr>
            </a:lvl1pPr>
          </a:lstStyle>
          <a:p>
            <a:pPr>
              <a:defRPr/>
            </a:pPr>
            <a:fld id="{27D939E7-7A4A-4AFD-843F-228343A8DC77}" type="datetimeFigureOut">
              <a:rPr lang="en-US" altLang="en-US"/>
              <a:pPr>
                <a:defRPr/>
              </a:pPr>
              <a:t>7/15/2019</a:t>
            </a:fld>
            <a:endParaRPr lang="en-US" altLang="en-US"/>
          </a:p>
        </p:txBody>
      </p:sp>
      <p:sp>
        <p:nvSpPr>
          <p:cNvPr id="4" name="Slide Image Placeholder 3">
            <a:extLst>
              <a:ext uri="{FF2B5EF4-FFF2-40B4-BE49-F238E27FC236}"/>
            </a:extLst>
          </p:cNvPr>
          <p:cNvSpPr>
            <a:spLocks noGrp="1" noRot="1" noChangeAspect="1"/>
          </p:cNvSpPr>
          <p:nvPr>
            <p:ph type="sldImg" idx="2"/>
          </p:nvPr>
        </p:nvSpPr>
        <p:spPr>
          <a:xfrm>
            <a:off x="396875" y="692150"/>
            <a:ext cx="6156325" cy="3463925"/>
          </a:xfrm>
          <a:prstGeom prst="rect">
            <a:avLst/>
          </a:prstGeom>
          <a:noFill/>
          <a:ln w="12700">
            <a:solidFill>
              <a:prstClr val="black"/>
            </a:solidFill>
          </a:ln>
        </p:spPr>
        <p:txBody>
          <a:bodyPr vert="horz" lIns="90763" tIns="45382" rIns="90763" bIns="45382" rtlCol="0" anchor="ctr"/>
          <a:lstStyle/>
          <a:p>
            <a:pPr lvl="0"/>
            <a:endParaRPr lang="en-US" noProof="0"/>
          </a:p>
        </p:txBody>
      </p:sp>
      <p:sp>
        <p:nvSpPr>
          <p:cNvPr id="5" name="Notes Placeholder 4">
            <a:extLst>
              <a:ext uri="{FF2B5EF4-FFF2-40B4-BE49-F238E27FC236}"/>
            </a:extLst>
          </p:cNvPr>
          <p:cNvSpPr>
            <a:spLocks noGrp="1"/>
          </p:cNvSpPr>
          <p:nvPr>
            <p:ph type="body" sz="quarter" idx="3"/>
          </p:nvPr>
        </p:nvSpPr>
        <p:spPr>
          <a:xfrm>
            <a:off x="695325" y="4387850"/>
            <a:ext cx="5559425" cy="4156075"/>
          </a:xfrm>
          <a:prstGeom prst="rect">
            <a:avLst/>
          </a:prstGeom>
        </p:spPr>
        <p:txBody>
          <a:bodyPr vert="horz" lIns="90763" tIns="45382" rIns="90763" bIns="45382"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extLst>
          </p:cNvPr>
          <p:cNvSpPr>
            <a:spLocks noGrp="1"/>
          </p:cNvSpPr>
          <p:nvPr>
            <p:ph type="ftr" sz="quarter" idx="4"/>
          </p:nvPr>
        </p:nvSpPr>
        <p:spPr>
          <a:xfrm>
            <a:off x="0" y="8772525"/>
            <a:ext cx="3013075" cy="461963"/>
          </a:xfrm>
          <a:prstGeom prst="rect">
            <a:avLst/>
          </a:prstGeom>
        </p:spPr>
        <p:txBody>
          <a:bodyPr vert="horz" lIns="90763" tIns="45382" rIns="90763" bIns="45382" rtlCol="0" anchor="b"/>
          <a:lstStyle>
            <a:lvl1pPr algn="l">
              <a:defRPr sz="1200">
                <a:latin typeface="Arial" charset="0"/>
                <a:ea typeface="ＭＳ Ｐゴシック" charset="0"/>
                <a:cs typeface="ＭＳ Ｐゴシック" charset="0"/>
              </a:defRPr>
            </a:lvl1pPr>
          </a:lstStyle>
          <a:p>
            <a:pPr>
              <a:defRPr/>
            </a:pPr>
            <a:endParaRPr lang="en-US"/>
          </a:p>
        </p:txBody>
      </p:sp>
      <p:sp>
        <p:nvSpPr>
          <p:cNvPr id="7" name="Slide Number Placeholder 6">
            <a:extLst>
              <a:ext uri="{FF2B5EF4-FFF2-40B4-BE49-F238E27FC236}"/>
            </a:extLst>
          </p:cNvPr>
          <p:cNvSpPr>
            <a:spLocks noGrp="1"/>
          </p:cNvSpPr>
          <p:nvPr>
            <p:ph type="sldNum" sz="quarter" idx="5"/>
          </p:nvPr>
        </p:nvSpPr>
        <p:spPr>
          <a:xfrm>
            <a:off x="3935413" y="8772525"/>
            <a:ext cx="3013075" cy="461963"/>
          </a:xfrm>
          <a:prstGeom prst="rect">
            <a:avLst/>
          </a:prstGeom>
        </p:spPr>
        <p:txBody>
          <a:bodyPr vert="horz" wrap="square" lIns="90763" tIns="45382" rIns="90763" bIns="45382" numCol="1" anchor="b" anchorCtr="0" compatLnSpc="1">
            <a:prstTxWarp prst="textNoShape">
              <a:avLst/>
            </a:prstTxWarp>
          </a:bodyPr>
          <a:lstStyle>
            <a:lvl1pPr algn="r">
              <a:defRPr sz="1200"/>
            </a:lvl1pPr>
          </a:lstStyle>
          <a:p>
            <a:fld id="{100170CD-E2C5-4229-BE64-8DB3406553A5}" type="slidenum">
              <a:rPr lang="en-US" altLang="en-US"/>
              <a:pPr/>
              <a:t>‹#›</a:t>
            </a:fld>
            <a:endParaRPr lang="en-US" altLang="en-US"/>
          </a:p>
        </p:txBody>
      </p:sp>
    </p:spTree>
    <p:extLst>
      <p:ext uri="{BB962C8B-B14F-4D97-AF65-F5344CB8AC3E}">
        <p14:creationId xmlns:p14="http://schemas.microsoft.com/office/powerpoint/2010/main" val="3539706992"/>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ＭＳ Ｐゴシック" panose="020B0600070205080204" pitchFamily="34" charset="-128"/>
        <a:cs typeface="+mn-cs"/>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panose="020B0600070205080204" pitchFamily="34"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panose="020B0600070205080204" pitchFamily="34"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panose="020B0600070205080204" pitchFamily="3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panose="020B0600070205080204"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CA" altLang="en-US" smtClean="0"/>
              <a:t>First Nations continue to face urgent unsafe drinking water issues and long-term drinking water advisories remain in effect in First Nations across the country.</a:t>
            </a:r>
          </a:p>
          <a:p>
            <a:r>
              <a:rPr lang="en-CA" altLang="en-US" smtClean="0"/>
              <a:t>Addressing the long-term drinking water advisories continues but there is evidence of "band-aid" solutions such as use of trucking and cisterns.</a:t>
            </a:r>
            <a:br>
              <a:rPr lang="en-CA" altLang="en-US" smtClean="0"/>
            </a:br>
            <a:endParaRPr lang="en-CA" altLang="en-US" sz="1100" smtClean="0"/>
          </a:p>
          <a:p>
            <a:endParaRPr lang="en-CA" altLang="en-US" smtClean="0"/>
          </a:p>
        </p:txBody>
      </p:sp>
      <p:sp>
        <p:nvSpPr>
          <p:cNvPr id="8196" name="Slide Number Placeholder 3"/>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ea typeface="ＭＳ Ｐゴシック" pitchFamily="34" charset="-128"/>
              </a:defRPr>
            </a:lvl1pPr>
            <a:lvl2pPr marL="736600" indent="-282575">
              <a:defRPr>
                <a:solidFill>
                  <a:schemeClr val="tx1"/>
                </a:solidFill>
                <a:latin typeface="Arial" charset="0"/>
                <a:ea typeface="ＭＳ Ｐゴシック" pitchFamily="34" charset="-128"/>
              </a:defRPr>
            </a:lvl2pPr>
            <a:lvl3pPr marL="1133475" indent="-225425">
              <a:defRPr>
                <a:solidFill>
                  <a:schemeClr val="tx1"/>
                </a:solidFill>
                <a:latin typeface="Arial" charset="0"/>
                <a:ea typeface="ＭＳ Ｐゴシック" pitchFamily="34" charset="-128"/>
              </a:defRPr>
            </a:lvl3pPr>
            <a:lvl4pPr marL="1587500" indent="-225425">
              <a:defRPr>
                <a:solidFill>
                  <a:schemeClr val="tx1"/>
                </a:solidFill>
                <a:latin typeface="Arial" charset="0"/>
                <a:ea typeface="ＭＳ Ｐゴシック" pitchFamily="34" charset="-128"/>
              </a:defRPr>
            </a:lvl4pPr>
            <a:lvl5pPr marL="2041525" indent="-225425">
              <a:defRPr>
                <a:solidFill>
                  <a:schemeClr val="tx1"/>
                </a:solidFill>
                <a:latin typeface="Arial" charset="0"/>
                <a:ea typeface="ＭＳ Ｐゴシック" pitchFamily="34" charset="-128"/>
              </a:defRPr>
            </a:lvl5pPr>
            <a:lvl6pPr marL="2498725" indent="-225425" eaLnBrk="0" fontAlgn="base" hangingPunct="0">
              <a:spcBef>
                <a:spcPct val="0"/>
              </a:spcBef>
              <a:spcAft>
                <a:spcPct val="0"/>
              </a:spcAft>
              <a:defRPr>
                <a:solidFill>
                  <a:schemeClr val="tx1"/>
                </a:solidFill>
                <a:latin typeface="Arial" charset="0"/>
                <a:ea typeface="ＭＳ Ｐゴシック" pitchFamily="34" charset="-128"/>
              </a:defRPr>
            </a:lvl6pPr>
            <a:lvl7pPr marL="2955925" indent="-225425" eaLnBrk="0" fontAlgn="base" hangingPunct="0">
              <a:spcBef>
                <a:spcPct val="0"/>
              </a:spcBef>
              <a:spcAft>
                <a:spcPct val="0"/>
              </a:spcAft>
              <a:defRPr>
                <a:solidFill>
                  <a:schemeClr val="tx1"/>
                </a:solidFill>
                <a:latin typeface="Arial" charset="0"/>
                <a:ea typeface="ＭＳ Ｐゴシック" pitchFamily="34" charset="-128"/>
              </a:defRPr>
            </a:lvl7pPr>
            <a:lvl8pPr marL="3413125" indent="-225425" eaLnBrk="0" fontAlgn="base" hangingPunct="0">
              <a:spcBef>
                <a:spcPct val="0"/>
              </a:spcBef>
              <a:spcAft>
                <a:spcPct val="0"/>
              </a:spcAft>
              <a:defRPr>
                <a:solidFill>
                  <a:schemeClr val="tx1"/>
                </a:solidFill>
                <a:latin typeface="Arial" charset="0"/>
                <a:ea typeface="ＭＳ Ｐゴシック" pitchFamily="34" charset="-128"/>
              </a:defRPr>
            </a:lvl8pPr>
            <a:lvl9pPr marL="3870325" indent="-225425" eaLnBrk="0" fontAlgn="base" hangingPunct="0">
              <a:spcBef>
                <a:spcPct val="0"/>
              </a:spcBef>
              <a:spcAft>
                <a:spcPct val="0"/>
              </a:spcAft>
              <a:defRPr>
                <a:solidFill>
                  <a:schemeClr val="tx1"/>
                </a:solidFill>
                <a:latin typeface="Arial" charset="0"/>
                <a:ea typeface="ＭＳ Ｐゴシック" pitchFamily="34" charset="-128"/>
              </a:defRPr>
            </a:lvl9pPr>
          </a:lstStyle>
          <a:p>
            <a:fld id="{DE1D1694-D1BA-4DED-BE37-F95D499EC4AB}" type="slidenum">
              <a:rPr lang="en-US" altLang="en-US"/>
              <a:pPr/>
              <a:t>4</a:t>
            </a:fld>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471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ea typeface="ＭＳ Ｐゴシック" pitchFamily="34" charset="-128"/>
              </a:defRPr>
            </a:lvl1pPr>
            <a:lvl2pPr marL="736600" indent="-282575">
              <a:defRPr>
                <a:solidFill>
                  <a:schemeClr val="tx1"/>
                </a:solidFill>
                <a:latin typeface="Arial" charset="0"/>
                <a:ea typeface="ＭＳ Ｐゴシック" pitchFamily="34" charset="-128"/>
              </a:defRPr>
            </a:lvl2pPr>
            <a:lvl3pPr marL="1133475" indent="-225425">
              <a:defRPr>
                <a:solidFill>
                  <a:schemeClr val="tx1"/>
                </a:solidFill>
                <a:latin typeface="Arial" charset="0"/>
                <a:ea typeface="ＭＳ Ｐゴシック" pitchFamily="34" charset="-128"/>
              </a:defRPr>
            </a:lvl3pPr>
            <a:lvl4pPr marL="1587500" indent="-225425">
              <a:defRPr>
                <a:solidFill>
                  <a:schemeClr val="tx1"/>
                </a:solidFill>
                <a:latin typeface="Arial" charset="0"/>
                <a:ea typeface="ＭＳ Ｐゴシック" pitchFamily="34" charset="-128"/>
              </a:defRPr>
            </a:lvl4pPr>
            <a:lvl5pPr marL="2041525" indent="-225425">
              <a:defRPr>
                <a:solidFill>
                  <a:schemeClr val="tx1"/>
                </a:solidFill>
                <a:latin typeface="Arial" charset="0"/>
                <a:ea typeface="ＭＳ Ｐゴシック" pitchFamily="34" charset="-128"/>
              </a:defRPr>
            </a:lvl5pPr>
            <a:lvl6pPr marL="2498725" indent="-225425" eaLnBrk="0" fontAlgn="base" hangingPunct="0">
              <a:spcBef>
                <a:spcPct val="0"/>
              </a:spcBef>
              <a:spcAft>
                <a:spcPct val="0"/>
              </a:spcAft>
              <a:defRPr>
                <a:solidFill>
                  <a:schemeClr val="tx1"/>
                </a:solidFill>
                <a:latin typeface="Arial" charset="0"/>
                <a:ea typeface="ＭＳ Ｐゴシック" pitchFamily="34" charset="-128"/>
              </a:defRPr>
            </a:lvl6pPr>
            <a:lvl7pPr marL="2955925" indent="-225425" eaLnBrk="0" fontAlgn="base" hangingPunct="0">
              <a:spcBef>
                <a:spcPct val="0"/>
              </a:spcBef>
              <a:spcAft>
                <a:spcPct val="0"/>
              </a:spcAft>
              <a:defRPr>
                <a:solidFill>
                  <a:schemeClr val="tx1"/>
                </a:solidFill>
                <a:latin typeface="Arial" charset="0"/>
                <a:ea typeface="ＭＳ Ｐゴシック" pitchFamily="34" charset="-128"/>
              </a:defRPr>
            </a:lvl7pPr>
            <a:lvl8pPr marL="3413125" indent="-225425" eaLnBrk="0" fontAlgn="base" hangingPunct="0">
              <a:spcBef>
                <a:spcPct val="0"/>
              </a:spcBef>
              <a:spcAft>
                <a:spcPct val="0"/>
              </a:spcAft>
              <a:defRPr>
                <a:solidFill>
                  <a:schemeClr val="tx1"/>
                </a:solidFill>
                <a:latin typeface="Arial" charset="0"/>
                <a:ea typeface="ＭＳ Ｐゴシック" pitchFamily="34" charset="-128"/>
              </a:defRPr>
            </a:lvl8pPr>
            <a:lvl9pPr marL="3870325" indent="-225425" eaLnBrk="0" fontAlgn="base" hangingPunct="0">
              <a:spcBef>
                <a:spcPct val="0"/>
              </a:spcBef>
              <a:spcAft>
                <a:spcPct val="0"/>
              </a:spcAft>
              <a:defRPr>
                <a:solidFill>
                  <a:schemeClr val="tx1"/>
                </a:solidFill>
                <a:latin typeface="Arial" charset="0"/>
                <a:ea typeface="ＭＳ Ｐゴシック" pitchFamily="34" charset="-128"/>
              </a:defRPr>
            </a:lvl9pPr>
          </a:lstStyle>
          <a:p>
            <a:fld id="{AE92AA5C-0C11-4C29-89A7-54E7A74A18DF}" type="slidenum">
              <a:rPr lang="en-US" altLang="en-US"/>
              <a:pPr/>
              <a:t>33</a:t>
            </a:fld>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CA" altLang="en-US" smtClean="0"/>
              <a:t>Engagement process is being led by the AFN Regions to ensure that the needs and aspirations of all First Nations are properly understood and incorporated into the co-developed repeal and replacement legislation.</a:t>
            </a:r>
            <a:endParaRPr lang="en-US" altLang="en-US" smtClean="0"/>
          </a:p>
        </p:txBody>
      </p:sp>
      <p:sp>
        <p:nvSpPr>
          <p:cNvPr id="102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ea typeface="ＭＳ Ｐゴシック" pitchFamily="34" charset="-128"/>
              </a:defRPr>
            </a:lvl1pPr>
            <a:lvl2pPr marL="736600" indent="-282575">
              <a:defRPr>
                <a:solidFill>
                  <a:schemeClr val="tx1"/>
                </a:solidFill>
                <a:latin typeface="Arial" charset="0"/>
                <a:ea typeface="ＭＳ Ｐゴシック" pitchFamily="34" charset="-128"/>
              </a:defRPr>
            </a:lvl2pPr>
            <a:lvl3pPr marL="1133475" indent="-225425">
              <a:defRPr>
                <a:solidFill>
                  <a:schemeClr val="tx1"/>
                </a:solidFill>
                <a:latin typeface="Arial" charset="0"/>
                <a:ea typeface="ＭＳ Ｐゴシック" pitchFamily="34" charset="-128"/>
              </a:defRPr>
            </a:lvl3pPr>
            <a:lvl4pPr marL="1587500" indent="-225425">
              <a:defRPr>
                <a:solidFill>
                  <a:schemeClr val="tx1"/>
                </a:solidFill>
                <a:latin typeface="Arial" charset="0"/>
                <a:ea typeface="ＭＳ Ｐゴシック" pitchFamily="34" charset="-128"/>
              </a:defRPr>
            </a:lvl4pPr>
            <a:lvl5pPr marL="2041525" indent="-225425">
              <a:defRPr>
                <a:solidFill>
                  <a:schemeClr val="tx1"/>
                </a:solidFill>
                <a:latin typeface="Arial" charset="0"/>
                <a:ea typeface="ＭＳ Ｐゴシック" pitchFamily="34" charset="-128"/>
              </a:defRPr>
            </a:lvl5pPr>
            <a:lvl6pPr marL="2498725" indent="-225425" eaLnBrk="0" fontAlgn="base" hangingPunct="0">
              <a:spcBef>
                <a:spcPct val="0"/>
              </a:spcBef>
              <a:spcAft>
                <a:spcPct val="0"/>
              </a:spcAft>
              <a:defRPr>
                <a:solidFill>
                  <a:schemeClr val="tx1"/>
                </a:solidFill>
                <a:latin typeface="Arial" charset="0"/>
                <a:ea typeface="ＭＳ Ｐゴシック" pitchFamily="34" charset="-128"/>
              </a:defRPr>
            </a:lvl6pPr>
            <a:lvl7pPr marL="2955925" indent="-225425" eaLnBrk="0" fontAlgn="base" hangingPunct="0">
              <a:spcBef>
                <a:spcPct val="0"/>
              </a:spcBef>
              <a:spcAft>
                <a:spcPct val="0"/>
              </a:spcAft>
              <a:defRPr>
                <a:solidFill>
                  <a:schemeClr val="tx1"/>
                </a:solidFill>
                <a:latin typeface="Arial" charset="0"/>
                <a:ea typeface="ＭＳ Ｐゴシック" pitchFamily="34" charset="-128"/>
              </a:defRPr>
            </a:lvl7pPr>
            <a:lvl8pPr marL="3413125" indent="-225425" eaLnBrk="0" fontAlgn="base" hangingPunct="0">
              <a:spcBef>
                <a:spcPct val="0"/>
              </a:spcBef>
              <a:spcAft>
                <a:spcPct val="0"/>
              </a:spcAft>
              <a:defRPr>
                <a:solidFill>
                  <a:schemeClr val="tx1"/>
                </a:solidFill>
                <a:latin typeface="Arial" charset="0"/>
                <a:ea typeface="ＭＳ Ｐゴシック" pitchFamily="34" charset="-128"/>
              </a:defRPr>
            </a:lvl8pPr>
            <a:lvl9pPr marL="3870325" indent="-225425" eaLnBrk="0" fontAlgn="base" hangingPunct="0">
              <a:spcBef>
                <a:spcPct val="0"/>
              </a:spcBef>
              <a:spcAft>
                <a:spcPct val="0"/>
              </a:spcAft>
              <a:defRPr>
                <a:solidFill>
                  <a:schemeClr val="tx1"/>
                </a:solidFill>
                <a:latin typeface="Arial" charset="0"/>
                <a:ea typeface="ＭＳ Ｐゴシック" pitchFamily="34" charset="-128"/>
              </a:defRPr>
            </a:lvl9pPr>
          </a:lstStyle>
          <a:p>
            <a:fld id="{CB925FF0-99B4-4F3E-870F-09AA2FD6B701}" type="slidenum">
              <a:rPr lang="en-US" altLang="en-US"/>
              <a:pPr/>
              <a:t>5</a:t>
            </a:fld>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153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ea typeface="ＭＳ Ｐゴシック" pitchFamily="34" charset="-128"/>
              </a:defRPr>
            </a:lvl1pPr>
            <a:lvl2pPr marL="736600" indent="-282575">
              <a:defRPr>
                <a:solidFill>
                  <a:schemeClr val="tx1"/>
                </a:solidFill>
                <a:latin typeface="Arial" charset="0"/>
                <a:ea typeface="ＭＳ Ｐゴシック" pitchFamily="34" charset="-128"/>
              </a:defRPr>
            </a:lvl2pPr>
            <a:lvl3pPr marL="1133475" indent="-225425">
              <a:defRPr>
                <a:solidFill>
                  <a:schemeClr val="tx1"/>
                </a:solidFill>
                <a:latin typeface="Arial" charset="0"/>
                <a:ea typeface="ＭＳ Ｐゴシック" pitchFamily="34" charset="-128"/>
              </a:defRPr>
            </a:lvl3pPr>
            <a:lvl4pPr marL="1587500" indent="-225425">
              <a:defRPr>
                <a:solidFill>
                  <a:schemeClr val="tx1"/>
                </a:solidFill>
                <a:latin typeface="Arial" charset="0"/>
                <a:ea typeface="ＭＳ Ｐゴシック" pitchFamily="34" charset="-128"/>
              </a:defRPr>
            </a:lvl4pPr>
            <a:lvl5pPr marL="2041525" indent="-225425">
              <a:defRPr>
                <a:solidFill>
                  <a:schemeClr val="tx1"/>
                </a:solidFill>
                <a:latin typeface="Arial" charset="0"/>
                <a:ea typeface="ＭＳ Ｐゴシック" pitchFamily="34" charset="-128"/>
              </a:defRPr>
            </a:lvl5pPr>
            <a:lvl6pPr marL="2498725" indent="-225425" eaLnBrk="0" fontAlgn="base" hangingPunct="0">
              <a:spcBef>
                <a:spcPct val="0"/>
              </a:spcBef>
              <a:spcAft>
                <a:spcPct val="0"/>
              </a:spcAft>
              <a:defRPr>
                <a:solidFill>
                  <a:schemeClr val="tx1"/>
                </a:solidFill>
                <a:latin typeface="Arial" charset="0"/>
                <a:ea typeface="ＭＳ Ｐゴシック" pitchFamily="34" charset="-128"/>
              </a:defRPr>
            </a:lvl6pPr>
            <a:lvl7pPr marL="2955925" indent="-225425" eaLnBrk="0" fontAlgn="base" hangingPunct="0">
              <a:spcBef>
                <a:spcPct val="0"/>
              </a:spcBef>
              <a:spcAft>
                <a:spcPct val="0"/>
              </a:spcAft>
              <a:defRPr>
                <a:solidFill>
                  <a:schemeClr val="tx1"/>
                </a:solidFill>
                <a:latin typeface="Arial" charset="0"/>
                <a:ea typeface="ＭＳ Ｐゴシック" pitchFamily="34" charset="-128"/>
              </a:defRPr>
            </a:lvl7pPr>
            <a:lvl8pPr marL="3413125" indent="-225425" eaLnBrk="0" fontAlgn="base" hangingPunct="0">
              <a:spcBef>
                <a:spcPct val="0"/>
              </a:spcBef>
              <a:spcAft>
                <a:spcPct val="0"/>
              </a:spcAft>
              <a:defRPr>
                <a:solidFill>
                  <a:schemeClr val="tx1"/>
                </a:solidFill>
                <a:latin typeface="Arial" charset="0"/>
                <a:ea typeface="ＭＳ Ｐゴシック" pitchFamily="34" charset="-128"/>
              </a:defRPr>
            </a:lvl8pPr>
            <a:lvl9pPr marL="3870325" indent="-225425" eaLnBrk="0" fontAlgn="base" hangingPunct="0">
              <a:spcBef>
                <a:spcPct val="0"/>
              </a:spcBef>
              <a:spcAft>
                <a:spcPct val="0"/>
              </a:spcAft>
              <a:defRPr>
                <a:solidFill>
                  <a:schemeClr val="tx1"/>
                </a:solidFill>
                <a:latin typeface="Arial" charset="0"/>
                <a:ea typeface="ＭＳ Ｐゴシック" pitchFamily="34" charset="-128"/>
              </a:defRPr>
            </a:lvl9pPr>
          </a:lstStyle>
          <a:p>
            <a:fld id="{359ACB6C-87DB-4146-9A8D-DF32C28927C2}" type="slidenum">
              <a:rPr lang="en-US" altLang="en-US"/>
              <a:pPr/>
              <a:t>9</a:t>
            </a:fld>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204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ea typeface="ＭＳ Ｐゴシック" pitchFamily="34" charset="-128"/>
              </a:defRPr>
            </a:lvl1pPr>
            <a:lvl2pPr marL="736600" indent="-282575">
              <a:defRPr>
                <a:solidFill>
                  <a:schemeClr val="tx1"/>
                </a:solidFill>
                <a:latin typeface="Arial" charset="0"/>
                <a:ea typeface="ＭＳ Ｐゴシック" pitchFamily="34" charset="-128"/>
              </a:defRPr>
            </a:lvl2pPr>
            <a:lvl3pPr marL="1133475" indent="-225425">
              <a:defRPr>
                <a:solidFill>
                  <a:schemeClr val="tx1"/>
                </a:solidFill>
                <a:latin typeface="Arial" charset="0"/>
                <a:ea typeface="ＭＳ Ｐゴシック" pitchFamily="34" charset="-128"/>
              </a:defRPr>
            </a:lvl3pPr>
            <a:lvl4pPr marL="1587500" indent="-225425">
              <a:defRPr>
                <a:solidFill>
                  <a:schemeClr val="tx1"/>
                </a:solidFill>
                <a:latin typeface="Arial" charset="0"/>
                <a:ea typeface="ＭＳ Ｐゴシック" pitchFamily="34" charset="-128"/>
              </a:defRPr>
            </a:lvl4pPr>
            <a:lvl5pPr marL="2041525" indent="-225425">
              <a:defRPr>
                <a:solidFill>
                  <a:schemeClr val="tx1"/>
                </a:solidFill>
                <a:latin typeface="Arial" charset="0"/>
                <a:ea typeface="ＭＳ Ｐゴシック" pitchFamily="34" charset="-128"/>
              </a:defRPr>
            </a:lvl5pPr>
            <a:lvl6pPr marL="2498725" indent="-225425" eaLnBrk="0" fontAlgn="base" hangingPunct="0">
              <a:spcBef>
                <a:spcPct val="0"/>
              </a:spcBef>
              <a:spcAft>
                <a:spcPct val="0"/>
              </a:spcAft>
              <a:defRPr>
                <a:solidFill>
                  <a:schemeClr val="tx1"/>
                </a:solidFill>
                <a:latin typeface="Arial" charset="0"/>
                <a:ea typeface="ＭＳ Ｐゴシック" pitchFamily="34" charset="-128"/>
              </a:defRPr>
            </a:lvl6pPr>
            <a:lvl7pPr marL="2955925" indent="-225425" eaLnBrk="0" fontAlgn="base" hangingPunct="0">
              <a:spcBef>
                <a:spcPct val="0"/>
              </a:spcBef>
              <a:spcAft>
                <a:spcPct val="0"/>
              </a:spcAft>
              <a:defRPr>
                <a:solidFill>
                  <a:schemeClr val="tx1"/>
                </a:solidFill>
                <a:latin typeface="Arial" charset="0"/>
                <a:ea typeface="ＭＳ Ｐゴシック" pitchFamily="34" charset="-128"/>
              </a:defRPr>
            </a:lvl7pPr>
            <a:lvl8pPr marL="3413125" indent="-225425" eaLnBrk="0" fontAlgn="base" hangingPunct="0">
              <a:spcBef>
                <a:spcPct val="0"/>
              </a:spcBef>
              <a:spcAft>
                <a:spcPct val="0"/>
              </a:spcAft>
              <a:defRPr>
                <a:solidFill>
                  <a:schemeClr val="tx1"/>
                </a:solidFill>
                <a:latin typeface="Arial" charset="0"/>
                <a:ea typeface="ＭＳ Ｐゴシック" pitchFamily="34" charset="-128"/>
              </a:defRPr>
            </a:lvl8pPr>
            <a:lvl9pPr marL="3870325" indent="-225425" eaLnBrk="0" fontAlgn="base" hangingPunct="0">
              <a:spcBef>
                <a:spcPct val="0"/>
              </a:spcBef>
              <a:spcAft>
                <a:spcPct val="0"/>
              </a:spcAft>
              <a:defRPr>
                <a:solidFill>
                  <a:schemeClr val="tx1"/>
                </a:solidFill>
                <a:latin typeface="Arial" charset="0"/>
                <a:ea typeface="ＭＳ Ｐゴシック" pitchFamily="34" charset="-128"/>
              </a:defRPr>
            </a:lvl9pPr>
          </a:lstStyle>
          <a:p>
            <a:fld id="{F06B0C3A-0DCF-4A53-8C71-96B9ED11677C}" type="slidenum">
              <a:rPr lang="en-US" altLang="en-US"/>
              <a:pPr/>
              <a:t>13</a:t>
            </a:fld>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CA" altLang="en-US" smtClean="0"/>
              <a:t>Data Gathering was mostly completed in July 2019 with just over 50% of First Nations submitting completed questionnaires at time of writing</a:t>
            </a:r>
          </a:p>
          <a:p>
            <a:r>
              <a:rPr lang="en-CA" altLang="en-US" smtClean="0"/>
              <a:t>Sampling strategy to extrapolate to assess needs for all First Nations</a:t>
            </a:r>
          </a:p>
        </p:txBody>
      </p:sp>
      <p:sp>
        <p:nvSpPr>
          <p:cNvPr id="23556" name="Slide Number Placeholder 3"/>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ea typeface="ＭＳ Ｐゴシック" pitchFamily="34" charset="-128"/>
              </a:defRPr>
            </a:lvl1pPr>
            <a:lvl2pPr marL="736600" indent="-282575">
              <a:defRPr>
                <a:solidFill>
                  <a:schemeClr val="tx1"/>
                </a:solidFill>
                <a:latin typeface="Arial" charset="0"/>
                <a:ea typeface="ＭＳ Ｐゴシック" pitchFamily="34" charset="-128"/>
              </a:defRPr>
            </a:lvl2pPr>
            <a:lvl3pPr marL="1133475" indent="-225425">
              <a:defRPr>
                <a:solidFill>
                  <a:schemeClr val="tx1"/>
                </a:solidFill>
                <a:latin typeface="Arial" charset="0"/>
                <a:ea typeface="ＭＳ Ｐゴシック" pitchFamily="34" charset="-128"/>
              </a:defRPr>
            </a:lvl3pPr>
            <a:lvl4pPr marL="1587500" indent="-225425">
              <a:defRPr>
                <a:solidFill>
                  <a:schemeClr val="tx1"/>
                </a:solidFill>
                <a:latin typeface="Arial" charset="0"/>
                <a:ea typeface="ＭＳ Ｐゴシック" pitchFamily="34" charset="-128"/>
              </a:defRPr>
            </a:lvl4pPr>
            <a:lvl5pPr marL="2041525" indent="-225425">
              <a:defRPr>
                <a:solidFill>
                  <a:schemeClr val="tx1"/>
                </a:solidFill>
                <a:latin typeface="Arial" charset="0"/>
                <a:ea typeface="ＭＳ Ｐゴシック" pitchFamily="34" charset="-128"/>
              </a:defRPr>
            </a:lvl5pPr>
            <a:lvl6pPr marL="2498725" indent="-225425" eaLnBrk="0" fontAlgn="base" hangingPunct="0">
              <a:spcBef>
                <a:spcPct val="0"/>
              </a:spcBef>
              <a:spcAft>
                <a:spcPct val="0"/>
              </a:spcAft>
              <a:defRPr>
                <a:solidFill>
                  <a:schemeClr val="tx1"/>
                </a:solidFill>
                <a:latin typeface="Arial" charset="0"/>
                <a:ea typeface="ＭＳ Ｐゴシック" pitchFamily="34" charset="-128"/>
              </a:defRPr>
            </a:lvl6pPr>
            <a:lvl7pPr marL="2955925" indent="-225425" eaLnBrk="0" fontAlgn="base" hangingPunct="0">
              <a:spcBef>
                <a:spcPct val="0"/>
              </a:spcBef>
              <a:spcAft>
                <a:spcPct val="0"/>
              </a:spcAft>
              <a:defRPr>
                <a:solidFill>
                  <a:schemeClr val="tx1"/>
                </a:solidFill>
                <a:latin typeface="Arial" charset="0"/>
                <a:ea typeface="ＭＳ Ｐゴシック" pitchFamily="34" charset="-128"/>
              </a:defRPr>
            </a:lvl7pPr>
            <a:lvl8pPr marL="3413125" indent="-225425" eaLnBrk="0" fontAlgn="base" hangingPunct="0">
              <a:spcBef>
                <a:spcPct val="0"/>
              </a:spcBef>
              <a:spcAft>
                <a:spcPct val="0"/>
              </a:spcAft>
              <a:defRPr>
                <a:solidFill>
                  <a:schemeClr val="tx1"/>
                </a:solidFill>
                <a:latin typeface="Arial" charset="0"/>
                <a:ea typeface="ＭＳ Ｐゴシック" pitchFamily="34" charset="-128"/>
              </a:defRPr>
            </a:lvl8pPr>
            <a:lvl9pPr marL="3870325" indent="-225425" eaLnBrk="0" fontAlgn="base" hangingPunct="0">
              <a:spcBef>
                <a:spcPct val="0"/>
              </a:spcBef>
              <a:spcAft>
                <a:spcPct val="0"/>
              </a:spcAft>
              <a:defRPr>
                <a:solidFill>
                  <a:schemeClr val="tx1"/>
                </a:solidFill>
                <a:latin typeface="Arial" charset="0"/>
                <a:ea typeface="ＭＳ Ｐゴシック" pitchFamily="34" charset="-128"/>
              </a:defRPr>
            </a:lvl9pPr>
          </a:lstStyle>
          <a:p>
            <a:fld id="{3E7E03A3-03C3-49B4-B2DC-EB09F9F2BDB8}" type="slidenum">
              <a:rPr lang="en-US" altLang="en-US"/>
              <a:pPr/>
              <a:t>15</a:t>
            </a:fld>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CA" altLang="en-US" smtClean="0"/>
              <a:t>MC may be subject to Federal election result </a:t>
            </a:r>
          </a:p>
        </p:txBody>
      </p:sp>
      <p:sp>
        <p:nvSpPr>
          <p:cNvPr id="25604" name="Slide Number Placeholder 3"/>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ea typeface="ＭＳ Ｐゴシック" pitchFamily="34" charset="-128"/>
              </a:defRPr>
            </a:lvl1pPr>
            <a:lvl2pPr marL="736600" indent="-282575">
              <a:defRPr>
                <a:solidFill>
                  <a:schemeClr val="tx1"/>
                </a:solidFill>
                <a:latin typeface="Arial" charset="0"/>
                <a:ea typeface="ＭＳ Ｐゴシック" pitchFamily="34" charset="-128"/>
              </a:defRPr>
            </a:lvl2pPr>
            <a:lvl3pPr marL="1133475" indent="-225425">
              <a:defRPr>
                <a:solidFill>
                  <a:schemeClr val="tx1"/>
                </a:solidFill>
                <a:latin typeface="Arial" charset="0"/>
                <a:ea typeface="ＭＳ Ｐゴシック" pitchFamily="34" charset="-128"/>
              </a:defRPr>
            </a:lvl3pPr>
            <a:lvl4pPr marL="1587500" indent="-225425">
              <a:defRPr>
                <a:solidFill>
                  <a:schemeClr val="tx1"/>
                </a:solidFill>
                <a:latin typeface="Arial" charset="0"/>
                <a:ea typeface="ＭＳ Ｐゴシック" pitchFamily="34" charset="-128"/>
              </a:defRPr>
            </a:lvl4pPr>
            <a:lvl5pPr marL="2041525" indent="-225425">
              <a:defRPr>
                <a:solidFill>
                  <a:schemeClr val="tx1"/>
                </a:solidFill>
                <a:latin typeface="Arial" charset="0"/>
                <a:ea typeface="ＭＳ Ｐゴシック" pitchFamily="34" charset="-128"/>
              </a:defRPr>
            </a:lvl5pPr>
            <a:lvl6pPr marL="2498725" indent="-225425" eaLnBrk="0" fontAlgn="base" hangingPunct="0">
              <a:spcBef>
                <a:spcPct val="0"/>
              </a:spcBef>
              <a:spcAft>
                <a:spcPct val="0"/>
              </a:spcAft>
              <a:defRPr>
                <a:solidFill>
                  <a:schemeClr val="tx1"/>
                </a:solidFill>
                <a:latin typeface="Arial" charset="0"/>
                <a:ea typeface="ＭＳ Ｐゴシック" pitchFamily="34" charset="-128"/>
              </a:defRPr>
            </a:lvl6pPr>
            <a:lvl7pPr marL="2955925" indent="-225425" eaLnBrk="0" fontAlgn="base" hangingPunct="0">
              <a:spcBef>
                <a:spcPct val="0"/>
              </a:spcBef>
              <a:spcAft>
                <a:spcPct val="0"/>
              </a:spcAft>
              <a:defRPr>
                <a:solidFill>
                  <a:schemeClr val="tx1"/>
                </a:solidFill>
                <a:latin typeface="Arial" charset="0"/>
                <a:ea typeface="ＭＳ Ｐゴシック" pitchFamily="34" charset="-128"/>
              </a:defRPr>
            </a:lvl7pPr>
            <a:lvl8pPr marL="3413125" indent="-225425" eaLnBrk="0" fontAlgn="base" hangingPunct="0">
              <a:spcBef>
                <a:spcPct val="0"/>
              </a:spcBef>
              <a:spcAft>
                <a:spcPct val="0"/>
              </a:spcAft>
              <a:defRPr>
                <a:solidFill>
                  <a:schemeClr val="tx1"/>
                </a:solidFill>
                <a:latin typeface="Arial" charset="0"/>
                <a:ea typeface="ＭＳ Ｐゴシック" pitchFamily="34" charset="-128"/>
              </a:defRPr>
            </a:lvl8pPr>
            <a:lvl9pPr marL="3870325" indent="-225425" eaLnBrk="0" fontAlgn="base" hangingPunct="0">
              <a:spcBef>
                <a:spcPct val="0"/>
              </a:spcBef>
              <a:spcAft>
                <a:spcPct val="0"/>
              </a:spcAft>
              <a:defRPr>
                <a:solidFill>
                  <a:schemeClr val="tx1"/>
                </a:solidFill>
                <a:latin typeface="Arial" charset="0"/>
                <a:ea typeface="ＭＳ Ｐゴシック" pitchFamily="34" charset="-128"/>
              </a:defRPr>
            </a:lvl9pPr>
          </a:lstStyle>
          <a:p>
            <a:fld id="{C549CFB7-65AA-453F-B6C5-9AE949F0A5C0}" type="slidenum">
              <a:rPr lang="en-US" altLang="en-US"/>
              <a:pPr/>
              <a:t>16</a:t>
            </a:fld>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CA" altLang="en-US" smtClean="0"/>
              <a:t>Again, may be subject to Federal election result</a:t>
            </a:r>
          </a:p>
        </p:txBody>
      </p:sp>
      <p:sp>
        <p:nvSpPr>
          <p:cNvPr id="27652" name="Slide Number Placeholder 3"/>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ea typeface="ＭＳ Ｐゴシック" pitchFamily="34" charset="-128"/>
              </a:defRPr>
            </a:lvl1pPr>
            <a:lvl2pPr marL="736600" indent="-282575">
              <a:defRPr>
                <a:solidFill>
                  <a:schemeClr val="tx1"/>
                </a:solidFill>
                <a:latin typeface="Arial" charset="0"/>
                <a:ea typeface="ＭＳ Ｐゴシック" pitchFamily="34" charset="-128"/>
              </a:defRPr>
            </a:lvl2pPr>
            <a:lvl3pPr marL="1133475" indent="-225425">
              <a:defRPr>
                <a:solidFill>
                  <a:schemeClr val="tx1"/>
                </a:solidFill>
                <a:latin typeface="Arial" charset="0"/>
                <a:ea typeface="ＭＳ Ｐゴシック" pitchFamily="34" charset="-128"/>
              </a:defRPr>
            </a:lvl3pPr>
            <a:lvl4pPr marL="1587500" indent="-225425">
              <a:defRPr>
                <a:solidFill>
                  <a:schemeClr val="tx1"/>
                </a:solidFill>
                <a:latin typeface="Arial" charset="0"/>
                <a:ea typeface="ＭＳ Ｐゴシック" pitchFamily="34" charset="-128"/>
              </a:defRPr>
            </a:lvl4pPr>
            <a:lvl5pPr marL="2041525" indent="-225425">
              <a:defRPr>
                <a:solidFill>
                  <a:schemeClr val="tx1"/>
                </a:solidFill>
                <a:latin typeface="Arial" charset="0"/>
                <a:ea typeface="ＭＳ Ｐゴシック" pitchFamily="34" charset="-128"/>
              </a:defRPr>
            </a:lvl5pPr>
            <a:lvl6pPr marL="2498725" indent="-225425" eaLnBrk="0" fontAlgn="base" hangingPunct="0">
              <a:spcBef>
                <a:spcPct val="0"/>
              </a:spcBef>
              <a:spcAft>
                <a:spcPct val="0"/>
              </a:spcAft>
              <a:defRPr>
                <a:solidFill>
                  <a:schemeClr val="tx1"/>
                </a:solidFill>
                <a:latin typeface="Arial" charset="0"/>
                <a:ea typeface="ＭＳ Ｐゴシック" pitchFamily="34" charset="-128"/>
              </a:defRPr>
            </a:lvl6pPr>
            <a:lvl7pPr marL="2955925" indent="-225425" eaLnBrk="0" fontAlgn="base" hangingPunct="0">
              <a:spcBef>
                <a:spcPct val="0"/>
              </a:spcBef>
              <a:spcAft>
                <a:spcPct val="0"/>
              </a:spcAft>
              <a:defRPr>
                <a:solidFill>
                  <a:schemeClr val="tx1"/>
                </a:solidFill>
                <a:latin typeface="Arial" charset="0"/>
                <a:ea typeface="ＭＳ Ｐゴシック" pitchFamily="34" charset="-128"/>
              </a:defRPr>
            </a:lvl7pPr>
            <a:lvl8pPr marL="3413125" indent="-225425" eaLnBrk="0" fontAlgn="base" hangingPunct="0">
              <a:spcBef>
                <a:spcPct val="0"/>
              </a:spcBef>
              <a:spcAft>
                <a:spcPct val="0"/>
              </a:spcAft>
              <a:defRPr>
                <a:solidFill>
                  <a:schemeClr val="tx1"/>
                </a:solidFill>
                <a:latin typeface="Arial" charset="0"/>
                <a:ea typeface="ＭＳ Ｐゴシック" pitchFamily="34" charset="-128"/>
              </a:defRPr>
            </a:lvl8pPr>
            <a:lvl9pPr marL="3870325" indent="-225425" eaLnBrk="0" fontAlgn="base" hangingPunct="0">
              <a:spcBef>
                <a:spcPct val="0"/>
              </a:spcBef>
              <a:spcAft>
                <a:spcPct val="0"/>
              </a:spcAft>
              <a:defRPr>
                <a:solidFill>
                  <a:schemeClr val="tx1"/>
                </a:solidFill>
                <a:latin typeface="Arial" charset="0"/>
                <a:ea typeface="ＭＳ Ｐゴシック" pitchFamily="34" charset="-128"/>
              </a:defRPr>
            </a:lvl9pPr>
          </a:lstStyle>
          <a:p>
            <a:fld id="{E0BEE364-E446-4BB4-9F4F-63E9000D17B8}" type="slidenum">
              <a:rPr lang="en-US" altLang="en-US"/>
              <a:pPr/>
              <a:t>17</a:t>
            </a:fld>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297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ea typeface="ＭＳ Ｐゴシック" pitchFamily="34" charset="-128"/>
              </a:defRPr>
            </a:lvl1pPr>
            <a:lvl2pPr marL="736600" indent="-282575">
              <a:defRPr>
                <a:solidFill>
                  <a:schemeClr val="tx1"/>
                </a:solidFill>
                <a:latin typeface="Arial" charset="0"/>
                <a:ea typeface="ＭＳ Ｐゴシック" pitchFamily="34" charset="-128"/>
              </a:defRPr>
            </a:lvl2pPr>
            <a:lvl3pPr marL="1133475" indent="-225425">
              <a:defRPr>
                <a:solidFill>
                  <a:schemeClr val="tx1"/>
                </a:solidFill>
                <a:latin typeface="Arial" charset="0"/>
                <a:ea typeface="ＭＳ Ｐゴシック" pitchFamily="34" charset="-128"/>
              </a:defRPr>
            </a:lvl3pPr>
            <a:lvl4pPr marL="1587500" indent="-225425">
              <a:defRPr>
                <a:solidFill>
                  <a:schemeClr val="tx1"/>
                </a:solidFill>
                <a:latin typeface="Arial" charset="0"/>
                <a:ea typeface="ＭＳ Ｐゴシック" pitchFamily="34" charset="-128"/>
              </a:defRPr>
            </a:lvl4pPr>
            <a:lvl5pPr marL="2041525" indent="-225425">
              <a:defRPr>
                <a:solidFill>
                  <a:schemeClr val="tx1"/>
                </a:solidFill>
                <a:latin typeface="Arial" charset="0"/>
                <a:ea typeface="ＭＳ Ｐゴシック" pitchFamily="34" charset="-128"/>
              </a:defRPr>
            </a:lvl5pPr>
            <a:lvl6pPr marL="2498725" indent="-225425" eaLnBrk="0" fontAlgn="base" hangingPunct="0">
              <a:spcBef>
                <a:spcPct val="0"/>
              </a:spcBef>
              <a:spcAft>
                <a:spcPct val="0"/>
              </a:spcAft>
              <a:defRPr>
                <a:solidFill>
                  <a:schemeClr val="tx1"/>
                </a:solidFill>
                <a:latin typeface="Arial" charset="0"/>
                <a:ea typeface="ＭＳ Ｐゴシック" pitchFamily="34" charset="-128"/>
              </a:defRPr>
            </a:lvl6pPr>
            <a:lvl7pPr marL="2955925" indent="-225425" eaLnBrk="0" fontAlgn="base" hangingPunct="0">
              <a:spcBef>
                <a:spcPct val="0"/>
              </a:spcBef>
              <a:spcAft>
                <a:spcPct val="0"/>
              </a:spcAft>
              <a:defRPr>
                <a:solidFill>
                  <a:schemeClr val="tx1"/>
                </a:solidFill>
                <a:latin typeface="Arial" charset="0"/>
                <a:ea typeface="ＭＳ Ｐゴシック" pitchFamily="34" charset="-128"/>
              </a:defRPr>
            </a:lvl7pPr>
            <a:lvl8pPr marL="3413125" indent="-225425" eaLnBrk="0" fontAlgn="base" hangingPunct="0">
              <a:spcBef>
                <a:spcPct val="0"/>
              </a:spcBef>
              <a:spcAft>
                <a:spcPct val="0"/>
              </a:spcAft>
              <a:defRPr>
                <a:solidFill>
                  <a:schemeClr val="tx1"/>
                </a:solidFill>
                <a:latin typeface="Arial" charset="0"/>
                <a:ea typeface="ＭＳ Ｐゴシック" pitchFamily="34" charset="-128"/>
              </a:defRPr>
            </a:lvl8pPr>
            <a:lvl9pPr marL="3870325" indent="-225425" eaLnBrk="0" fontAlgn="base" hangingPunct="0">
              <a:spcBef>
                <a:spcPct val="0"/>
              </a:spcBef>
              <a:spcAft>
                <a:spcPct val="0"/>
              </a:spcAft>
              <a:defRPr>
                <a:solidFill>
                  <a:schemeClr val="tx1"/>
                </a:solidFill>
                <a:latin typeface="Arial" charset="0"/>
                <a:ea typeface="ＭＳ Ｐゴシック" pitchFamily="34" charset="-128"/>
              </a:defRPr>
            </a:lvl9pPr>
          </a:lstStyle>
          <a:p>
            <a:fld id="{70D75A62-6F2A-4212-A975-3F0742C9E18F}" type="slidenum">
              <a:rPr lang="en-US" altLang="en-US"/>
              <a:pPr/>
              <a:t>18</a:t>
            </a:fld>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CA" altLang="en-US" smtClean="0"/>
              <a:t>Address knowledge gaps in the areas of the current state of First Nations EM in Canada; identifying partners and building relationships; identifying existing strategies and initiatives; identifying current sources of EM funding; addressing national EM standards within a First Nations context; understanding the jurisdictional landscape; and, understanding the community context.</a:t>
            </a:r>
          </a:p>
        </p:txBody>
      </p:sp>
      <p:sp>
        <p:nvSpPr>
          <p:cNvPr id="41988" name="Slide Number Placeholder 3"/>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ea typeface="ＭＳ Ｐゴシック" pitchFamily="34" charset="-128"/>
              </a:defRPr>
            </a:lvl1pPr>
            <a:lvl2pPr marL="736600" indent="-282575">
              <a:defRPr>
                <a:solidFill>
                  <a:schemeClr val="tx1"/>
                </a:solidFill>
                <a:latin typeface="Arial" charset="0"/>
                <a:ea typeface="ＭＳ Ｐゴシック" pitchFamily="34" charset="-128"/>
              </a:defRPr>
            </a:lvl2pPr>
            <a:lvl3pPr marL="1133475" indent="-225425">
              <a:defRPr>
                <a:solidFill>
                  <a:schemeClr val="tx1"/>
                </a:solidFill>
                <a:latin typeface="Arial" charset="0"/>
                <a:ea typeface="ＭＳ Ｐゴシック" pitchFamily="34" charset="-128"/>
              </a:defRPr>
            </a:lvl3pPr>
            <a:lvl4pPr marL="1587500" indent="-225425">
              <a:defRPr>
                <a:solidFill>
                  <a:schemeClr val="tx1"/>
                </a:solidFill>
                <a:latin typeface="Arial" charset="0"/>
                <a:ea typeface="ＭＳ Ｐゴシック" pitchFamily="34" charset="-128"/>
              </a:defRPr>
            </a:lvl4pPr>
            <a:lvl5pPr marL="2041525" indent="-225425">
              <a:defRPr>
                <a:solidFill>
                  <a:schemeClr val="tx1"/>
                </a:solidFill>
                <a:latin typeface="Arial" charset="0"/>
                <a:ea typeface="ＭＳ Ｐゴシック" pitchFamily="34" charset="-128"/>
              </a:defRPr>
            </a:lvl5pPr>
            <a:lvl6pPr marL="2498725" indent="-225425" eaLnBrk="0" fontAlgn="base" hangingPunct="0">
              <a:spcBef>
                <a:spcPct val="0"/>
              </a:spcBef>
              <a:spcAft>
                <a:spcPct val="0"/>
              </a:spcAft>
              <a:defRPr>
                <a:solidFill>
                  <a:schemeClr val="tx1"/>
                </a:solidFill>
                <a:latin typeface="Arial" charset="0"/>
                <a:ea typeface="ＭＳ Ｐゴシック" pitchFamily="34" charset="-128"/>
              </a:defRPr>
            </a:lvl6pPr>
            <a:lvl7pPr marL="2955925" indent="-225425" eaLnBrk="0" fontAlgn="base" hangingPunct="0">
              <a:spcBef>
                <a:spcPct val="0"/>
              </a:spcBef>
              <a:spcAft>
                <a:spcPct val="0"/>
              </a:spcAft>
              <a:defRPr>
                <a:solidFill>
                  <a:schemeClr val="tx1"/>
                </a:solidFill>
                <a:latin typeface="Arial" charset="0"/>
                <a:ea typeface="ＭＳ Ｐゴシック" pitchFamily="34" charset="-128"/>
              </a:defRPr>
            </a:lvl7pPr>
            <a:lvl8pPr marL="3413125" indent="-225425" eaLnBrk="0" fontAlgn="base" hangingPunct="0">
              <a:spcBef>
                <a:spcPct val="0"/>
              </a:spcBef>
              <a:spcAft>
                <a:spcPct val="0"/>
              </a:spcAft>
              <a:defRPr>
                <a:solidFill>
                  <a:schemeClr val="tx1"/>
                </a:solidFill>
                <a:latin typeface="Arial" charset="0"/>
                <a:ea typeface="ＭＳ Ｐゴシック" pitchFamily="34" charset="-128"/>
              </a:defRPr>
            </a:lvl8pPr>
            <a:lvl9pPr marL="3870325" indent="-225425" eaLnBrk="0" fontAlgn="base" hangingPunct="0">
              <a:spcBef>
                <a:spcPct val="0"/>
              </a:spcBef>
              <a:spcAft>
                <a:spcPct val="0"/>
              </a:spcAft>
              <a:defRPr>
                <a:solidFill>
                  <a:schemeClr val="tx1"/>
                </a:solidFill>
                <a:latin typeface="Arial" charset="0"/>
                <a:ea typeface="ＭＳ Ｐゴシック" pitchFamily="34" charset="-128"/>
              </a:defRPr>
            </a:lvl9pPr>
          </a:lstStyle>
          <a:p>
            <a:fld id="{BE7B4992-264F-450B-8CF5-D73818484AD0}" type="slidenum">
              <a:rPr lang="en-US" altLang="en-US"/>
              <a:pPr/>
              <a:t>29</a:t>
            </a:fld>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Rectangle 2"/>
          <p:cNvSpPr>
            <a:spLocks noGrp="1" noChangeArrowheads="1"/>
          </p:cNvSpPr>
          <p:nvPr>
            <p:ph type="ctrTitle"/>
          </p:nvPr>
        </p:nvSpPr>
        <p:spPr>
          <a:xfrm>
            <a:off x="611191" y="2139701"/>
            <a:ext cx="7989887" cy="936105"/>
          </a:xfrm>
          <a:prstGeom prst="rect">
            <a:avLst/>
          </a:prstGeom>
        </p:spPr>
        <p:txBody>
          <a:bodyPr/>
          <a:lstStyle/>
          <a:p>
            <a:r>
              <a:rPr lang="en-US" dirty="0"/>
              <a:t>Election of National Chief</a:t>
            </a:r>
          </a:p>
        </p:txBody>
      </p:sp>
      <p:sp>
        <p:nvSpPr>
          <p:cNvPr id="8" name="Rectangle 3"/>
          <p:cNvSpPr>
            <a:spLocks noGrp="1" noChangeArrowheads="1"/>
          </p:cNvSpPr>
          <p:nvPr>
            <p:ph type="subTitle" idx="1"/>
          </p:nvPr>
        </p:nvSpPr>
        <p:spPr>
          <a:xfrm>
            <a:off x="1133478" y="3075806"/>
            <a:ext cx="6945312" cy="648072"/>
          </a:xfrm>
        </p:spPr>
        <p:txBody>
          <a:bodyPr/>
          <a:lstStyle>
            <a:lvl1pPr marL="0" indent="0" algn="ctr">
              <a:buNone/>
              <a:defRPr/>
            </a:lvl1pPr>
          </a:lstStyle>
          <a:p>
            <a:r>
              <a:rPr lang="en-US" dirty="0"/>
              <a:t>First Ballot Results </a:t>
            </a:r>
          </a:p>
        </p:txBody>
      </p:sp>
    </p:spTree>
    <p:extLst>
      <p:ext uri="{BB962C8B-B14F-4D97-AF65-F5344CB8AC3E}">
        <p14:creationId xmlns:p14="http://schemas.microsoft.com/office/powerpoint/2010/main" val="17401443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63638"/>
            <a:ext cx="8229600" cy="303058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4">
            <a:extLst>
              <a:ext uri="{FF2B5EF4-FFF2-40B4-BE49-F238E27FC236}"/>
            </a:extLst>
          </p:cNvPr>
          <p:cNvSpPr>
            <a:spLocks noGrp="1" noChangeArrowheads="1"/>
          </p:cNvSpPr>
          <p:nvPr>
            <p:ph type="dt" sz="half" idx="10"/>
          </p:nvPr>
        </p:nvSpPr>
        <p:spPr>
          <a:xfrm>
            <a:off x="457200" y="4684713"/>
            <a:ext cx="2133600" cy="357187"/>
          </a:xfrm>
          <a:prstGeom prst="rect">
            <a:avLst/>
          </a:prstGeom>
        </p:spPr>
        <p:txBody>
          <a:bodyPr/>
          <a:lstStyle>
            <a:lvl1pPr>
              <a:defRPr>
                <a:latin typeface="Arial" charset="0"/>
                <a:ea typeface="ＭＳ Ｐゴシック" charset="0"/>
                <a:cs typeface="ＭＳ Ｐゴシック" charset="0"/>
              </a:defRPr>
            </a:lvl1pPr>
          </a:lstStyle>
          <a:p>
            <a:pPr>
              <a:defRPr/>
            </a:pPr>
            <a:endParaRPr lang="en-CA"/>
          </a:p>
        </p:txBody>
      </p:sp>
      <p:sp>
        <p:nvSpPr>
          <p:cNvPr id="5" name="Rectangle 5">
            <a:extLst>
              <a:ext uri="{FF2B5EF4-FFF2-40B4-BE49-F238E27FC236}"/>
            </a:extLst>
          </p:cNvPr>
          <p:cNvSpPr>
            <a:spLocks noGrp="1" noChangeArrowheads="1"/>
          </p:cNvSpPr>
          <p:nvPr>
            <p:ph type="ftr" sz="quarter" idx="11"/>
          </p:nvPr>
        </p:nvSpPr>
        <p:spPr>
          <a:xfrm>
            <a:off x="3124200" y="4684713"/>
            <a:ext cx="2895600" cy="357187"/>
          </a:xfrm>
          <a:prstGeom prst="rect">
            <a:avLst/>
          </a:prstGeom>
        </p:spPr>
        <p:txBody>
          <a:bodyPr/>
          <a:lstStyle>
            <a:lvl1pPr>
              <a:defRPr>
                <a:latin typeface="Arial" charset="0"/>
                <a:ea typeface="ＭＳ Ｐゴシック" charset="0"/>
                <a:cs typeface="ＭＳ Ｐゴシック" charset="0"/>
              </a:defRPr>
            </a:lvl1pPr>
          </a:lstStyle>
          <a:p>
            <a:pPr>
              <a:defRPr/>
            </a:pPr>
            <a:endParaRPr lang="en-CA"/>
          </a:p>
        </p:txBody>
      </p:sp>
      <p:sp>
        <p:nvSpPr>
          <p:cNvPr id="6" name="Rectangle 6">
            <a:extLst>
              <a:ext uri="{FF2B5EF4-FFF2-40B4-BE49-F238E27FC236}"/>
            </a:extLst>
          </p:cNvPr>
          <p:cNvSpPr>
            <a:spLocks noGrp="1" noChangeArrowheads="1"/>
          </p:cNvSpPr>
          <p:nvPr>
            <p:ph type="sldNum" sz="quarter" idx="12"/>
          </p:nvPr>
        </p:nvSpPr>
        <p:spPr>
          <a:xfrm>
            <a:off x="6553200" y="4684713"/>
            <a:ext cx="2133600" cy="357187"/>
          </a:xfrm>
          <a:prstGeom prst="rect">
            <a:avLst/>
          </a:prstGeom>
        </p:spPr>
        <p:txBody>
          <a:bodyPr vert="horz" wrap="square" lIns="91440" tIns="45720" rIns="91440" bIns="45720" numCol="1" anchor="t" anchorCtr="0" compatLnSpc="1">
            <a:prstTxWarp prst="textNoShape">
              <a:avLst/>
            </a:prstTxWarp>
          </a:bodyPr>
          <a:lstStyle>
            <a:lvl1pPr>
              <a:defRPr/>
            </a:lvl1pPr>
          </a:lstStyle>
          <a:p>
            <a:fld id="{D8938BEB-5529-49AD-8290-3A3BA8D91066}" type="slidenum">
              <a:rPr lang="en-CA" altLang="en-US"/>
              <a:pPr/>
              <a:t>‹#›</a:t>
            </a:fld>
            <a:endParaRPr lang="en-CA" altLang="en-US"/>
          </a:p>
        </p:txBody>
      </p:sp>
    </p:spTree>
    <p:extLst>
      <p:ext uri="{BB962C8B-B14F-4D97-AF65-F5344CB8AC3E}">
        <p14:creationId xmlns:p14="http://schemas.microsoft.com/office/powerpoint/2010/main" val="45693078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457200" y="1563688"/>
            <a:ext cx="8229600" cy="3168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CA" altLang="en-US" smtClean="0"/>
              <a:t>Click to edit Master text styles</a:t>
            </a:r>
          </a:p>
          <a:p>
            <a:pPr lvl="1"/>
            <a:r>
              <a:rPr lang="en-CA" altLang="en-US" smtClean="0"/>
              <a:t>Second level</a:t>
            </a:r>
          </a:p>
          <a:p>
            <a:pPr lvl="2"/>
            <a:r>
              <a:rPr lang="en-CA" altLang="en-US" smtClean="0"/>
              <a:t>Third level</a:t>
            </a:r>
          </a:p>
          <a:p>
            <a:pPr lvl="3"/>
            <a:r>
              <a:rPr lang="en-CA" altLang="en-US" smtClean="0"/>
              <a:t>Fourth level</a:t>
            </a:r>
          </a:p>
          <a:p>
            <a:pPr lvl="4"/>
            <a:r>
              <a:rPr lang="en-CA" altLang="en-US" smtClean="0"/>
              <a:t>Fifth level</a:t>
            </a:r>
          </a:p>
        </p:txBody>
      </p:sp>
    </p:spTree>
  </p:cSld>
  <p:clrMap bg1="lt1" tx1="dk1" bg2="lt2" tx2="dk2" accent1="accent1" accent2="accent2" accent3="accent3" accent4="accent4" accent5="accent5" accent6="accent6" hlink="hlink" folHlink="folHlink"/>
  <p:sldLayoutIdLst>
    <p:sldLayoutId id="2147483713" r:id="rId1"/>
    <p:sldLayoutId id="2147483714" r:id="rId2"/>
  </p:sldLayoutIdLst>
  <p:txStyles>
    <p:titleStyle>
      <a:lvl1pPr algn="ctr" rtl="0" eaLnBrk="0" fontAlgn="base" hangingPunct="0">
        <a:spcBef>
          <a:spcPct val="0"/>
        </a:spcBef>
        <a:spcAft>
          <a:spcPct val="0"/>
        </a:spcAft>
        <a:defRPr sz="4400">
          <a:solidFill>
            <a:schemeClr val="tx2"/>
          </a:solidFill>
          <a:latin typeface="+mj-lt"/>
          <a:ea typeface="ＭＳ Ｐゴシック" charset="0"/>
          <a:cs typeface="ＭＳ Ｐゴシック" charset="0"/>
        </a:defRPr>
      </a:lvl1pPr>
      <a:lvl2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2pPr>
      <a:lvl3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3pPr>
      <a:lvl4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4pPr>
      <a:lvl5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098" name="Title 5"/>
          <p:cNvSpPr>
            <a:spLocks noGrp="1"/>
          </p:cNvSpPr>
          <p:nvPr>
            <p:ph type="ctrTitle"/>
          </p:nvPr>
        </p:nvSpPr>
        <p:spPr bwMode="auto">
          <a:xfrm>
            <a:off x="539552" y="2571750"/>
            <a:ext cx="7992888" cy="16557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fr-CA" altLang="en-US" sz="2400" b="1" i="1" dirty="0" smtClean="0">
                <a:solidFill>
                  <a:schemeClr val="bg1"/>
                </a:solidFill>
                <a:ea typeface="ＭＳ Ｐゴシック" pitchFamily="34" charset="-128"/>
              </a:rPr>
              <a:t>COMPTE RENDU SUR LE LOGEMENT, LES INFRASTRUCTURES, L’EAU ET LES SERVICES D’URGENCE</a:t>
            </a:r>
            <a:r>
              <a:rPr lang="fr-CA" altLang="en-US" sz="2400" dirty="0" smtClean="0">
                <a:solidFill>
                  <a:schemeClr val="bg1"/>
                </a:solidFill>
                <a:ea typeface="ＭＳ Ｐゴシック" pitchFamily="34" charset="-128"/>
              </a:rPr>
              <a:t/>
            </a:r>
            <a:br>
              <a:rPr lang="fr-CA" altLang="en-US" sz="2400" dirty="0" smtClean="0">
                <a:solidFill>
                  <a:schemeClr val="bg1"/>
                </a:solidFill>
                <a:ea typeface="ＭＳ Ｐゴシック" pitchFamily="34" charset="-128"/>
              </a:rPr>
            </a:br>
            <a:r>
              <a:rPr lang="fr-CA" altLang="en-US" sz="2400" dirty="0" smtClean="0">
                <a:solidFill>
                  <a:schemeClr val="bg1"/>
                </a:solidFill>
                <a:ea typeface="ＭＳ Ｐゴシック" pitchFamily="34" charset="-128"/>
              </a:rPr>
              <a:t>Personnel du Secteur du logement et des infrastructures</a:t>
            </a:r>
            <a:br>
              <a:rPr lang="fr-CA" altLang="en-US" sz="2400" dirty="0" smtClean="0">
                <a:solidFill>
                  <a:schemeClr val="bg1"/>
                </a:solidFill>
                <a:ea typeface="ＭＳ Ｐゴシック" pitchFamily="34" charset="-128"/>
              </a:rPr>
            </a:br>
            <a:r>
              <a:rPr lang="fr-CA" altLang="en-US" sz="2400" dirty="0" smtClean="0">
                <a:solidFill>
                  <a:schemeClr val="bg1"/>
                </a:solidFill>
                <a:ea typeface="ＭＳ Ｐゴシック" pitchFamily="34" charset="-128"/>
              </a:rPr>
              <a:t> 22 juillet 2019</a:t>
            </a:r>
            <a:r>
              <a:rPr lang="en-CA" altLang="en-US" sz="2400" dirty="0" smtClean="0">
                <a:solidFill>
                  <a:schemeClr val="bg1"/>
                </a:solidFill>
                <a:ea typeface="ＭＳ Ｐゴシック" pitchFamily="34" charset="-128"/>
              </a:rPr>
              <a:t/>
            </a:r>
            <a:br>
              <a:rPr lang="en-CA" altLang="en-US" sz="2400" dirty="0" smtClean="0">
                <a:solidFill>
                  <a:schemeClr val="bg1"/>
                </a:solidFill>
                <a:ea typeface="ＭＳ Ｐゴシック" pitchFamily="34" charset="-128"/>
              </a:rPr>
            </a:br>
            <a:r>
              <a:rPr lang="en-CA" altLang="en-US" dirty="0" smtClean="0">
                <a:ea typeface="ＭＳ Ｐゴシック" pitchFamily="34" charset="-128"/>
              </a:rPr>
              <a:t/>
            </a:r>
            <a:br>
              <a:rPr lang="en-CA" altLang="en-US" dirty="0" smtClean="0">
                <a:ea typeface="ＭＳ Ｐゴシック" pitchFamily="34" charset="-128"/>
              </a:rPr>
            </a:br>
            <a:r>
              <a:rPr lang="en-CA" altLang="en-US" dirty="0" smtClean="0">
                <a:ea typeface="ＭＳ Ｐゴシック" pitchFamily="34" charset="-128"/>
              </a:rPr>
              <a:t/>
            </a:r>
            <a:br>
              <a:rPr lang="en-CA" altLang="en-US" dirty="0" smtClean="0">
                <a:ea typeface="ＭＳ Ｐゴシック" pitchFamily="34" charset="-128"/>
              </a:rPr>
            </a:br>
            <a:r>
              <a:rPr lang="en-CA" altLang="en-US" dirty="0" smtClean="0">
                <a:ea typeface="ＭＳ Ｐゴシック" pitchFamily="34" charset="-128"/>
              </a:rPr>
              <a:t/>
            </a:r>
            <a:br>
              <a:rPr lang="en-CA" altLang="en-US" dirty="0" smtClean="0">
                <a:ea typeface="ＭＳ Ｐゴシック" pitchFamily="34" charset="-128"/>
              </a:rPr>
            </a:br>
            <a:r>
              <a:rPr lang="en-CA" altLang="en-US" dirty="0" smtClean="0">
                <a:ea typeface="ＭＳ Ｐゴシック" pitchFamily="34" charset="-128"/>
              </a:rPr>
              <a:t/>
            </a:r>
            <a:br>
              <a:rPr lang="en-CA" altLang="en-US" dirty="0" smtClean="0">
                <a:ea typeface="ＭＳ Ｐゴシック" pitchFamily="34" charset="-128"/>
              </a:rPr>
            </a:br>
            <a:r>
              <a:rPr lang="en-CA" altLang="en-US" dirty="0" smtClean="0">
                <a:ea typeface="ＭＳ Ｐゴシック" pitchFamily="34" charset="-128"/>
              </a:rPr>
              <a:t/>
            </a:r>
            <a:br>
              <a:rPr lang="en-CA" altLang="en-US" dirty="0" smtClean="0">
                <a:ea typeface="ＭＳ Ｐゴシック" pitchFamily="34" charset="-128"/>
              </a:rPr>
            </a:br>
            <a:r>
              <a:rPr lang="en-CA" altLang="en-US" dirty="0" smtClean="0">
                <a:ea typeface="ＭＳ Ｐゴシック" pitchFamily="34" charset="-128"/>
              </a:rPr>
              <a:t/>
            </a:r>
            <a:br>
              <a:rPr lang="en-CA" altLang="en-US" dirty="0" smtClean="0">
                <a:ea typeface="ＭＳ Ｐゴシック" pitchFamily="34" charset="-128"/>
              </a:rPr>
            </a:br>
            <a:r>
              <a:rPr lang="en-CA" altLang="en-US" dirty="0" smtClean="0">
                <a:ea typeface="ＭＳ Ｐゴシック" pitchFamily="34" charset="-128"/>
              </a:rPr>
              <a:t/>
            </a:r>
            <a:br>
              <a:rPr lang="en-CA" altLang="en-US" dirty="0" smtClean="0">
                <a:ea typeface="ＭＳ Ｐゴシック" pitchFamily="34" charset="-128"/>
              </a:rPr>
            </a:br>
            <a:r>
              <a:rPr lang="en-CA" altLang="en-US" dirty="0" smtClean="0">
                <a:ea typeface="ＭＳ Ｐゴシック" pitchFamily="34" charset="-128"/>
              </a:rPr>
              <a:t> </a:t>
            </a:r>
            <a:br>
              <a:rPr lang="en-CA" altLang="en-US" dirty="0" smtClean="0">
                <a:ea typeface="ＭＳ Ｐゴシック" pitchFamily="34" charset="-128"/>
              </a:rPr>
            </a:br>
            <a:r>
              <a:rPr lang="en-CA" altLang="en-US" dirty="0" smtClean="0">
                <a:ea typeface="ＭＳ Ｐゴシック" pitchFamily="34" charset="-128"/>
              </a:rPr>
              <a:t/>
            </a:r>
            <a:br>
              <a:rPr lang="en-CA" altLang="en-US" dirty="0" smtClean="0">
                <a:ea typeface="ＭＳ Ｐゴシック" pitchFamily="34" charset="-128"/>
              </a:rPr>
            </a:br>
            <a:r>
              <a:rPr lang="en-CA" altLang="en-US" b="1" dirty="0" smtClean="0">
                <a:ea typeface="ＭＳ Ｐゴシック" pitchFamily="34" charset="-128"/>
              </a:rPr>
              <a:t> </a:t>
            </a:r>
            <a:r>
              <a:rPr lang="en-CA" altLang="en-US" dirty="0" smtClean="0">
                <a:ea typeface="ＭＳ Ｐゴシック" pitchFamily="34" charset="-128"/>
              </a:rPr>
              <a:t/>
            </a:r>
            <a:br>
              <a:rPr lang="en-CA" altLang="en-US" dirty="0" smtClean="0">
                <a:ea typeface="ＭＳ Ｐゴシック" pitchFamily="34" charset="-128"/>
              </a:rPr>
            </a:br>
            <a:endParaRPr lang="en-US" altLang="en-US" sz="3500" dirty="0" smtClean="0">
              <a:solidFill>
                <a:schemeClr val="bg1"/>
              </a:solidFill>
              <a:latin typeface="Verdana" pitchFamily="34" charset="0"/>
              <a:ea typeface="ＭＳ Ｐゴシック" pitchFamily="34" charset="-128"/>
            </a:endParaRPr>
          </a:p>
        </p:txBody>
      </p:sp>
      <p:sp>
        <p:nvSpPr>
          <p:cNvPr id="4099" name="TextBox 3"/>
          <p:cNvSpPr txBox="1">
            <a:spLocks noChangeArrowheads="1"/>
          </p:cNvSpPr>
          <p:nvPr/>
        </p:nvSpPr>
        <p:spPr bwMode="auto">
          <a:xfrm>
            <a:off x="7308850" y="4587875"/>
            <a:ext cx="1800225"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spcBef>
                <a:spcPct val="0"/>
              </a:spcBef>
              <a:buFontTx/>
              <a:buNone/>
            </a:pPr>
            <a:r>
              <a:rPr lang="en-US" altLang="en-US" sz="1200" dirty="0" smtClean="0">
                <a:solidFill>
                  <a:schemeClr val="bg1"/>
                </a:solidFill>
              </a:rPr>
              <a:t>20 </a:t>
            </a:r>
            <a:r>
              <a:rPr lang="en-US" altLang="en-US" sz="1200" dirty="0" err="1" smtClean="0">
                <a:solidFill>
                  <a:schemeClr val="bg1"/>
                </a:solidFill>
              </a:rPr>
              <a:t>juin</a:t>
            </a:r>
            <a:r>
              <a:rPr lang="en-US" altLang="en-US" sz="1200" dirty="0" smtClean="0">
                <a:solidFill>
                  <a:schemeClr val="bg1"/>
                </a:solidFill>
              </a:rPr>
              <a:t> 2019</a:t>
            </a:r>
            <a:r>
              <a:rPr lang="en-US" altLang="en-US" sz="1200" dirty="0">
                <a:solidFill>
                  <a:schemeClr val="bg1"/>
                </a:solidFill>
              </a:rPr>
              <a:t>, </a:t>
            </a:r>
            <a:r>
              <a:rPr lang="en-US" altLang="en-US" sz="1200" dirty="0" smtClean="0">
                <a:solidFill>
                  <a:schemeClr val="bg1"/>
                </a:solidFill>
              </a:rPr>
              <a:t>page 1</a:t>
            </a:r>
            <a:endParaRPr lang="en-CA" altLang="en-US" sz="1200" dirty="0">
              <a:solidFill>
                <a:schemeClr val="bg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Content Placeholder 1"/>
          <p:cNvSpPr>
            <a:spLocks noGrp="1" noChangeArrowheads="1"/>
          </p:cNvSpPr>
          <p:nvPr>
            <p:ph idx="1"/>
          </p:nvPr>
        </p:nvSpPr>
        <p:spPr>
          <a:xfrm>
            <a:off x="457200" y="2211388"/>
            <a:ext cx="8229600" cy="2382837"/>
          </a:xfrm>
        </p:spPr>
        <p:txBody>
          <a:bodyPr/>
          <a:lstStyle/>
          <a:p>
            <a:r>
              <a:rPr lang="fr-CA" altLang="en-US" sz="2000" dirty="0" smtClean="0">
                <a:ea typeface="ＭＳ Ｐゴシック" pitchFamily="34" charset="-128"/>
              </a:rPr>
              <a:t>Les « Concepts préliminaires améliorés » utilisent les résultats de la mobilisation nationale pour traduire les idées, les actions et les processus des Concepts préliminaires en mesures concrètes visant à abroger et à remplacer </a:t>
            </a:r>
            <a:r>
              <a:rPr lang="fr-CA" altLang="en-US" sz="2000" dirty="0">
                <a:ea typeface="ＭＳ Ｐゴシック" pitchFamily="34" charset="-128"/>
              </a:rPr>
              <a:t>la </a:t>
            </a:r>
            <a:r>
              <a:rPr lang="fr-CA" altLang="en-US" sz="2000" dirty="0" err="1" smtClean="0">
                <a:ea typeface="ＭＳ Ｐゴシック" pitchFamily="34" charset="-128"/>
              </a:rPr>
              <a:t>LSEPPN</a:t>
            </a:r>
            <a:r>
              <a:rPr lang="fr-CA" altLang="en-US" sz="2000" dirty="0" smtClean="0">
                <a:ea typeface="ＭＳ Ｐゴシック" pitchFamily="34" charset="-128"/>
              </a:rPr>
              <a:t>.</a:t>
            </a:r>
          </a:p>
          <a:p>
            <a:r>
              <a:rPr lang="fr-CA" altLang="en-US" sz="2000" dirty="0" smtClean="0">
                <a:ea typeface="ＭＳ Ｐゴシック" pitchFamily="34" charset="-128"/>
              </a:rPr>
              <a:t>Le nouveau document met au point et améliore les </a:t>
            </a:r>
            <a:r>
              <a:rPr lang="fr-CA" altLang="en-US" sz="2000" dirty="0">
                <a:ea typeface="ＭＳ Ｐゴシック" pitchFamily="34" charset="-128"/>
              </a:rPr>
              <a:t>nombreux concepts pour en faire cinq composantes pratiques pouvant servir de base au processus d'élaboration </a:t>
            </a:r>
            <a:r>
              <a:rPr lang="fr-CA" altLang="en-US" sz="2000" dirty="0" smtClean="0">
                <a:ea typeface="ＭＳ Ｐゴシック" pitchFamily="34" charset="-128"/>
              </a:rPr>
              <a:t>conjointe.</a:t>
            </a:r>
          </a:p>
        </p:txBody>
      </p:sp>
      <p:sp>
        <p:nvSpPr>
          <p:cNvPr id="16387" name="TextBox 1"/>
          <p:cNvSpPr txBox="1">
            <a:spLocks noChangeArrowheads="1"/>
          </p:cNvSpPr>
          <p:nvPr/>
        </p:nvSpPr>
        <p:spPr bwMode="auto">
          <a:xfrm>
            <a:off x="611188" y="1492250"/>
            <a:ext cx="78486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a:spcBef>
                <a:spcPct val="0"/>
              </a:spcBef>
              <a:buFontTx/>
              <a:buNone/>
            </a:pPr>
            <a:r>
              <a:rPr lang="fr-CA" altLang="en-US" sz="2000" b="1" dirty="0" smtClean="0"/>
              <a:t>Concepts préliminaires améliorés pour la salubrité de l’eau potable des Premières Nations : objet</a:t>
            </a:r>
            <a:endParaRPr lang="fr-CA" altLang="en-US" sz="2000" b="1" dirty="0"/>
          </a:p>
        </p:txBody>
      </p:sp>
      <p:sp>
        <p:nvSpPr>
          <p:cNvPr id="16388" name="TextBox 3"/>
          <p:cNvSpPr txBox="1">
            <a:spLocks noChangeArrowheads="1"/>
          </p:cNvSpPr>
          <p:nvPr/>
        </p:nvSpPr>
        <p:spPr bwMode="auto">
          <a:xfrm>
            <a:off x="7308850" y="4587875"/>
            <a:ext cx="1800225"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spcBef>
                <a:spcPct val="0"/>
              </a:spcBef>
              <a:buFontTx/>
              <a:buNone/>
            </a:pPr>
            <a:r>
              <a:rPr lang="en-US" altLang="en-US" sz="1200" dirty="0" smtClean="0"/>
              <a:t>20 </a:t>
            </a:r>
            <a:r>
              <a:rPr lang="en-US" altLang="en-US" sz="1200" dirty="0" err="1" smtClean="0"/>
              <a:t>juin</a:t>
            </a:r>
            <a:r>
              <a:rPr lang="en-US" altLang="en-US" sz="1200" dirty="0" smtClean="0"/>
              <a:t> 2019, page  </a:t>
            </a:r>
            <a:r>
              <a:rPr lang="en-US" altLang="en-US" sz="1200" dirty="0"/>
              <a:t>10</a:t>
            </a:r>
            <a:endParaRPr lang="en-CA" altLang="en-US" sz="12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Content Placeholder 1"/>
          <p:cNvSpPr>
            <a:spLocks noGrp="1" noChangeArrowheads="1"/>
          </p:cNvSpPr>
          <p:nvPr>
            <p:ph idx="1"/>
          </p:nvPr>
        </p:nvSpPr>
        <p:spPr>
          <a:xfrm>
            <a:off x="457200" y="2127508"/>
            <a:ext cx="8229600" cy="2466717"/>
          </a:xfrm>
        </p:spPr>
        <p:txBody>
          <a:bodyPr/>
          <a:lstStyle/>
          <a:p>
            <a:pPr marL="0" indent="0">
              <a:buFontTx/>
              <a:buNone/>
              <a:defRPr/>
            </a:pPr>
            <a:r>
              <a:rPr lang="fr-CA" altLang="en-US" sz="2100" dirty="0" smtClean="0">
                <a:ea typeface="ＭＳ Ｐゴシック" panose="020B0600070205080204" pitchFamily="34" charset="-128"/>
              </a:rPr>
              <a:t>Les cinq composantes sont les suivantes :</a:t>
            </a:r>
          </a:p>
          <a:p>
            <a:pPr marL="228600" indent="0">
              <a:buFontTx/>
              <a:buAutoNum type="arabicPeriod"/>
              <a:defRPr/>
            </a:pPr>
            <a:r>
              <a:rPr lang="fr-CA" altLang="en-US" sz="2100" dirty="0" smtClean="0">
                <a:ea typeface="ＭＳ Ｐゴシック" panose="020B0600070205080204" pitchFamily="34" charset="-128"/>
              </a:rPr>
              <a:t> Mécanismes de financement</a:t>
            </a:r>
          </a:p>
          <a:p>
            <a:pPr marL="228600" indent="0">
              <a:buFontTx/>
              <a:buAutoNum type="arabicPeriod"/>
              <a:defRPr/>
            </a:pPr>
            <a:r>
              <a:rPr lang="fr-CA" altLang="en-US" sz="2100" dirty="0" smtClean="0">
                <a:ea typeface="ＭＳ Ｐゴシック" panose="020B0600070205080204" pitchFamily="34" charset="-128"/>
              </a:rPr>
              <a:t> Reconnaissance et affirmation des droits, des obligations et de la compétence</a:t>
            </a:r>
          </a:p>
          <a:p>
            <a:pPr marL="228600" indent="0">
              <a:buFontTx/>
              <a:buAutoNum type="arabicPeriod"/>
              <a:defRPr/>
            </a:pPr>
            <a:r>
              <a:rPr lang="fr-CA" altLang="en-US" sz="2100" dirty="0" smtClean="0">
                <a:ea typeface="ＭＳ Ｐゴシック" panose="020B0600070205080204" pitchFamily="34" charset="-128"/>
              </a:rPr>
              <a:t> Commission </a:t>
            </a:r>
            <a:r>
              <a:rPr lang="fr-CA" altLang="en-US" sz="2100" dirty="0">
                <a:ea typeface="ＭＳ Ｐゴシック" panose="020B0600070205080204" pitchFamily="34" charset="-128"/>
              </a:rPr>
              <a:t>de l’eau des Premières </a:t>
            </a:r>
            <a:r>
              <a:rPr lang="fr-CA" altLang="en-US" sz="2100" dirty="0" smtClean="0">
                <a:ea typeface="ＭＳ Ｐゴシック" panose="020B0600070205080204" pitchFamily="34" charset="-128"/>
              </a:rPr>
              <a:t>Nations</a:t>
            </a:r>
          </a:p>
          <a:p>
            <a:pPr marL="228600" indent="0">
              <a:buFontTx/>
              <a:buAutoNum type="arabicPeriod"/>
              <a:defRPr/>
            </a:pPr>
            <a:r>
              <a:rPr lang="fr-CA" altLang="en-US" sz="2100" dirty="0" smtClean="0">
                <a:ea typeface="ＭＳ Ｐゴシック" panose="020B0600070205080204" pitchFamily="34" charset="-128"/>
              </a:rPr>
              <a:t> Définitions et établissement de normes</a:t>
            </a:r>
          </a:p>
          <a:p>
            <a:pPr marL="228600" indent="0">
              <a:buFontTx/>
              <a:buAutoNum type="arabicPeriod"/>
              <a:defRPr/>
            </a:pPr>
            <a:r>
              <a:rPr lang="fr-CA" altLang="en-US" sz="2100" dirty="0" smtClean="0">
                <a:ea typeface="ＭＳ Ｐゴシック" panose="020B0600070205080204" pitchFamily="34" charset="-128"/>
              </a:rPr>
              <a:t> Initiatives régionales et locales qui favorisent l’autonomisation</a:t>
            </a:r>
          </a:p>
        </p:txBody>
      </p:sp>
      <p:sp>
        <p:nvSpPr>
          <p:cNvPr id="17411" name="TextBox 1"/>
          <p:cNvSpPr txBox="1">
            <a:spLocks noChangeArrowheads="1"/>
          </p:cNvSpPr>
          <p:nvPr/>
        </p:nvSpPr>
        <p:spPr bwMode="auto">
          <a:xfrm>
            <a:off x="539552" y="1419622"/>
            <a:ext cx="7920236"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a:spcBef>
                <a:spcPct val="0"/>
              </a:spcBef>
              <a:buFontTx/>
              <a:buNone/>
            </a:pPr>
            <a:r>
              <a:rPr lang="fr-CA" altLang="en-US" sz="2000" b="1" dirty="0"/>
              <a:t>Concepts préliminaires améliorés pour la salubrité de l’eau potable des Premières Nations : </a:t>
            </a:r>
            <a:r>
              <a:rPr lang="en-US" altLang="en-US" sz="2000" b="1" dirty="0" smtClean="0"/>
              <a:t>résumé</a:t>
            </a:r>
            <a:endParaRPr lang="en-US" altLang="en-US" sz="2000" b="1" dirty="0"/>
          </a:p>
        </p:txBody>
      </p:sp>
      <p:sp>
        <p:nvSpPr>
          <p:cNvPr id="17412" name="TextBox 3"/>
          <p:cNvSpPr txBox="1">
            <a:spLocks noChangeArrowheads="1"/>
          </p:cNvSpPr>
          <p:nvPr/>
        </p:nvSpPr>
        <p:spPr bwMode="auto">
          <a:xfrm>
            <a:off x="7380312" y="4726781"/>
            <a:ext cx="1728763"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spcBef>
                <a:spcPct val="0"/>
              </a:spcBef>
              <a:buFontTx/>
              <a:buNone/>
            </a:pPr>
            <a:r>
              <a:rPr lang="en-US" altLang="en-US" sz="1200" dirty="0" smtClean="0"/>
              <a:t>20 </a:t>
            </a:r>
            <a:r>
              <a:rPr lang="en-US" altLang="en-US" sz="1200" dirty="0" err="1" smtClean="0"/>
              <a:t>juin</a:t>
            </a:r>
            <a:r>
              <a:rPr lang="en-US" altLang="en-US" sz="1200" dirty="0" smtClean="0"/>
              <a:t> 2019, page  </a:t>
            </a:r>
            <a:r>
              <a:rPr lang="en-US" altLang="en-US" sz="1200" dirty="0"/>
              <a:t>11</a:t>
            </a:r>
            <a:endParaRPr lang="en-CA" altLang="en-US" sz="12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Content Placeholder 1"/>
          <p:cNvSpPr>
            <a:spLocks noGrp="1" noChangeArrowheads="1"/>
          </p:cNvSpPr>
          <p:nvPr>
            <p:ph idx="1"/>
          </p:nvPr>
        </p:nvSpPr>
        <p:spPr>
          <a:xfrm>
            <a:off x="395536" y="1419622"/>
            <a:ext cx="8352928" cy="3312716"/>
          </a:xfrm>
        </p:spPr>
        <p:txBody>
          <a:bodyPr/>
          <a:lstStyle/>
          <a:p>
            <a:pPr marL="0" indent="0">
              <a:buFontTx/>
              <a:buNone/>
              <a:defRPr/>
            </a:pPr>
            <a:r>
              <a:rPr lang="fr-CA" altLang="en-US" sz="2200" b="1" dirty="0" smtClean="0">
                <a:ea typeface="ＭＳ Ｐゴシック" panose="020B0600070205080204" pitchFamily="34" charset="-128"/>
              </a:rPr>
              <a:t>Présentation de la résolution « Approbation des concepts préliminaires améliorés en vue d’une loi sur la salubrité de l’eau potable des Premières Nations » - Résumé</a:t>
            </a:r>
          </a:p>
          <a:p>
            <a:pPr>
              <a:defRPr/>
            </a:pPr>
            <a:r>
              <a:rPr lang="fr-CA" altLang="en-US" sz="2000" dirty="0" smtClean="0">
                <a:ea typeface="ＭＳ Ｐゴシック" panose="020B0600070205080204" pitchFamily="34" charset="-128"/>
              </a:rPr>
              <a:t>Cette résolution vise à donner à l’APN le mandat d’utiliser les «concepts préliminaires améliorés » comme élément de base du processus d’élaboration conjointe.</a:t>
            </a:r>
          </a:p>
          <a:p>
            <a:pPr>
              <a:defRPr/>
            </a:pPr>
            <a:r>
              <a:rPr lang="en-CA" altLang="en-US" sz="2000" dirty="0" smtClean="0">
                <a:ea typeface="ＭＳ Ｐゴシック" panose="020B0600070205080204" pitchFamily="34" charset="-128"/>
              </a:rPr>
              <a:t>De plus, </a:t>
            </a:r>
            <a:r>
              <a:rPr lang="en-CA" altLang="en-US" sz="2000" dirty="0" err="1" smtClean="0">
                <a:ea typeface="ＭＳ Ｐゴシック" panose="020B0600070205080204" pitchFamily="34" charset="-128"/>
              </a:rPr>
              <a:t>elle</a:t>
            </a:r>
            <a:r>
              <a:rPr lang="en-CA" altLang="en-US" sz="2000" dirty="0" smtClean="0">
                <a:ea typeface="ＭＳ Ｐゴシック" panose="020B0600070205080204" pitchFamily="34" charset="-128"/>
              </a:rPr>
              <a:t> </a:t>
            </a:r>
            <a:r>
              <a:rPr lang="fr-CA" altLang="en-US" sz="2000" dirty="0">
                <a:ea typeface="ＭＳ Ｐゴシック" panose="020B0600070205080204" pitchFamily="34" charset="-128"/>
              </a:rPr>
              <a:t>propose que les prochaines étapes du processus </a:t>
            </a:r>
            <a:r>
              <a:rPr lang="fr-CA" altLang="en-US" sz="2000" dirty="0" smtClean="0">
                <a:ea typeface="ＭＳ Ｐゴシック" panose="020B0600070205080204" pitchFamily="34" charset="-128"/>
              </a:rPr>
              <a:t>d’élaboration </a:t>
            </a:r>
            <a:r>
              <a:rPr lang="fr-CA" altLang="en-US" sz="2000" dirty="0">
                <a:ea typeface="ＭＳ Ｐゴシック" panose="020B0600070205080204" pitchFamily="34" charset="-128"/>
              </a:rPr>
              <a:t>conjointe offrent aux </a:t>
            </a:r>
            <a:r>
              <a:rPr lang="fr-CA" altLang="en-US" sz="2000" dirty="0" smtClean="0">
                <a:ea typeface="ＭＳ Ｐゴシック" panose="020B0600070205080204" pitchFamily="34" charset="-128"/>
              </a:rPr>
              <a:t>Chefs </a:t>
            </a:r>
            <a:r>
              <a:rPr lang="fr-CA" altLang="en-US" sz="2000" dirty="0">
                <a:ea typeface="ＭＳ Ｐゴシック" panose="020B0600070205080204" pitchFamily="34" charset="-128"/>
              </a:rPr>
              <a:t>des occasions prévisibles </a:t>
            </a:r>
            <a:r>
              <a:rPr lang="fr-CA" altLang="en-US" sz="2000" dirty="0" smtClean="0">
                <a:ea typeface="ＭＳ Ｐゴシック" panose="020B0600070205080204" pitchFamily="34" charset="-128"/>
              </a:rPr>
              <a:t>d’apprendre </a:t>
            </a:r>
            <a:r>
              <a:rPr lang="fr-CA" altLang="en-US" sz="2000" dirty="0">
                <a:ea typeface="ＭＳ Ｐゴシック" panose="020B0600070205080204" pitchFamily="34" charset="-128"/>
              </a:rPr>
              <a:t>et de participer à </a:t>
            </a:r>
            <a:r>
              <a:rPr lang="fr-CA" altLang="en-US" sz="2000" dirty="0" smtClean="0">
                <a:ea typeface="ＭＳ Ｐゴシック" panose="020B0600070205080204" pitchFamily="34" charset="-128"/>
              </a:rPr>
              <a:t>l’ébauche </a:t>
            </a:r>
            <a:r>
              <a:rPr lang="fr-CA" altLang="en-US" sz="2000" dirty="0">
                <a:ea typeface="ＭＳ Ｐゴシック" panose="020B0600070205080204" pitchFamily="34" charset="-128"/>
              </a:rPr>
              <a:t>du </a:t>
            </a:r>
            <a:r>
              <a:rPr lang="fr-CA" altLang="en-US" sz="2000" dirty="0" smtClean="0">
                <a:ea typeface="ＭＳ Ｐゴシック" panose="020B0600070205080204" pitchFamily="34" charset="-128"/>
              </a:rPr>
              <a:t>cadre lorsqu’elle sera mise en route</a:t>
            </a:r>
            <a:endParaRPr lang="en-US" altLang="en-US" dirty="0" smtClean="0">
              <a:ea typeface="ＭＳ Ｐゴシック" panose="020B0600070205080204" pitchFamily="34" charset="-128"/>
            </a:endParaRPr>
          </a:p>
        </p:txBody>
      </p:sp>
      <p:sp>
        <p:nvSpPr>
          <p:cNvPr id="18435" name="TextBox 2"/>
          <p:cNvSpPr txBox="1">
            <a:spLocks noChangeArrowheads="1"/>
          </p:cNvSpPr>
          <p:nvPr/>
        </p:nvSpPr>
        <p:spPr bwMode="auto">
          <a:xfrm>
            <a:off x="7308850" y="4587875"/>
            <a:ext cx="1800225"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spcBef>
                <a:spcPct val="0"/>
              </a:spcBef>
              <a:buFontTx/>
              <a:buNone/>
            </a:pPr>
            <a:r>
              <a:rPr lang="en-US" altLang="en-US" sz="1200" dirty="0" smtClean="0"/>
              <a:t>20 </a:t>
            </a:r>
            <a:r>
              <a:rPr lang="en-US" altLang="en-US" sz="1200" dirty="0" err="1" smtClean="0"/>
              <a:t>juin</a:t>
            </a:r>
            <a:r>
              <a:rPr lang="en-US" altLang="en-US" sz="1200" dirty="0" smtClean="0"/>
              <a:t> 2019, page  </a:t>
            </a:r>
            <a:r>
              <a:rPr lang="en-US" altLang="en-US" sz="1200" dirty="0"/>
              <a:t>12</a:t>
            </a:r>
            <a:endParaRPr lang="en-CA" altLang="en-US" sz="12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1">
            <a:extLst>
              <a:ext uri="{FF2B5EF4-FFF2-40B4-BE49-F238E27FC236}"/>
            </a:extLst>
          </p:cNvPr>
          <p:cNvSpPr>
            <a:spLocks noGrp="1" noChangeArrowheads="1"/>
          </p:cNvSpPr>
          <p:nvPr>
            <p:ph idx="1"/>
          </p:nvPr>
        </p:nvSpPr>
        <p:spPr>
          <a:xfrm>
            <a:off x="457200" y="1563688"/>
            <a:ext cx="8229600" cy="3030537"/>
          </a:xfrm>
        </p:spPr>
        <p:txBody>
          <a:bodyPr/>
          <a:lstStyle/>
          <a:p>
            <a:pPr marL="0" indent="0">
              <a:buFontTx/>
              <a:buNone/>
              <a:defRPr/>
            </a:pPr>
            <a:r>
              <a:rPr lang="fr-CA" altLang="en-US" sz="2000" b="1" dirty="0" smtClean="0">
                <a:ea typeface="ＭＳ Ｐゴシック" panose="020B0600070205080204" pitchFamily="34" charset="-128"/>
              </a:rPr>
              <a:t>Résolution « Approbation des concepts préliminaires améliorés en vue d’une loi sur la salubrité de l’eau potable des Premières Nations » - Pour ces motifs, les Chefs en Assemblée : </a:t>
            </a:r>
          </a:p>
          <a:p>
            <a:pPr marL="400050" indent="-228600">
              <a:buFontTx/>
              <a:buAutoNum type="arabicPeriod"/>
              <a:defRPr/>
            </a:pPr>
            <a:r>
              <a:rPr lang="fr-CA" altLang="en-US" sz="1800" dirty="0" smtClean="0">
                <a:ea typeface="ＭＳ Ｐゴシック" panose="020B0600070205080204" pitchFamily="34" charset="-128"/>
              </a:rPr>
              <a:t> Approuvent les concepts préliminaires améliorés comme élément de base du processus d’élaboration conjointe.</a:t>
            </a:r>
          </a:p>
          <a:p>
            <a:pPr marL="400050" indent="-228600">
              <a:buFontTx/>
              <a:buAutoNum type="arabicPeriod"/>
              <a:defRPr/>
            </a:pPr>
            <a:r>
              <a:rPr lang="fr-CA" altLang="en-US" sz="1800" dirty="0" smtClean="0">
                <a:ea typeface="ＭＳ Ｐゴシック" panose="020B0600070205080204" pitchFamily="34" charset="-128"/>
              </a:rPr>
              <a:t>Renouvellent l’engagement à un dialogue soutenu avec toutes les Premières Nations à mesure que le processus évolue.</a:t>
            </a:r>
          </a:p>
          <a:p>
            <a:pPr marL="400050" indent="-228600">
              <a:buFontTx/>
              <a:buAutoNum type="arabicPeriod"/>
              <a:defRPr/>
            </a:pPr>
            <a:r>
              <a:rPr lang="fr-CA" altLang="en-US" sz="1800" dirty="0" smtClean="0">
                <a:ea typeface="ＭＳ Ｐゴシック" panose="020B0600070205080204" pitchFamily="34" charset="-128"/>
              </a:rPr>
              <a:t>Demandent à l’APN de revenir aux Chefs en assemblée, à l’Assemblée extraordinaire de décembre 2019, pour soumettre à leur examen l’ébauche de cadre élaborée conjointement par les Premières Nations et le Canada.</a:t>
            </a:r>
            <a:endParaRPr lang="fr-CA" altLang="en-US" dirty="0">
              <a:ea typeface="ＭＳ Ｐゴシック" panose="020B0600070205080204" pitchFamily="34" charset="-128"/>
            </a:endParaRPr>
          </a:p>
        </p:txBody>
      </p:sp>
      <p:sp>
        <p:nvSpPr>
          <p:cNvPr id="19459" name="TextBox 2"/>
          <p:cNvSpPr txBox="1">
            <a:spLocks noChangeArrowheads="1"/>
          </p:cNvSpPr>
          <p:nvPr/>
        </p:nvSpPr>
        <p:spPr bwMode="auto">
          <a:xfrm>
            <a:off x="7308850" y="4587875"/>
            <a:ext cx="1800225"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spcBef>
                <a:spcPct val="0"/>
              </a:spcBef>
              <a:buFontTx/>
              <a:buNone/>
            </a:pPr>
            <a:r>
              <a:rPr lang="en-US" altLang="en-US" sz="1200" dirty="0" smtClean="0"/>
              <a:t>20 </a:t>
            </a:r>
            <a:r>
              <a:rPr lang="en-US" altLang="en-US" sz="1200" dirty="0" err="1" smtClean="0"/>
              <a:t>juin</a:t>
            </a:r>
            <a:r>
              <a:rPr lang="en-US" altLang="en-US" sz="1200" dirty="0" smtClean="0"/>
              <a:t> 2019, page  </a:t>
            </a:r>
            <a:r>
              <a:rPr lang="en-US" altLang="en-US" sz="1200" dirty="0"/>
              <a:t>13</a:t>
            </a:r>
            <a:endParaRPr lang="en-CA" altLang="en-US" sz="12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1">
            <a:extLst>
              <a:ext uri="{FF2B5EF4-FFF2-40B4-BE49-F238E27FC236}"/>
            </a:extLst>
          </p:cNvPr>
          <p:cNvSpPr>
            <a:spLocks noGrp="1" noChangeArrowheads="1"/>
          </p:cNvSpPr>
          <p:nvPr>
            <p:ph idx="1"/>
          </p:nvPr>
        </p:nvSpPr>
        <p:spPr>
          <a:xfrm>
            <a:off x="457200" y="1563688"/>
            <a:ext cx="8229600" cy="3030537"/>
          </a:xfrm>
        </p:spPr>
        <p:txBody>
          <a:bodyPr/>
          <a:lstStyle/>
          <a:p>
            <a:pPr marL="400050" lvl="1" indent="0">
              <a:buFontTx/>
              <a:buNone/>
              <a:defRPr/>
            </a:pPr>
            <a:r>
              <a:rPr lang="en-CA" sz="2000" b="1" dirty="0" err="1" smtClean="0"/>
              <a:t>ENJEU</a:t>
            </a:r>
            <a:r>
              <a:rPr lang="en-CA" sz="2000" b="1" dirty="0" smtClean="0"/>
              <a:t> n</a:t>
            </a:r>
            <a:r>
              <a:rPr lang="en-CA" sz="2000" b="1" baseline="30000" dirty="0" smtClean="0"/>
              <a:t>o</a:t>
            </a:r>
            <a:r>
              <a:rPr lang="en-CA" sz="2000" b="1" dirty="0" smtClean="0"/>
              <a:t> 2 : </a:t>
            </a:r>
            <a:r>
              <a:rPr lang="fr-CA" sz="2000" b="1" dirty="0" smtClean="0"/>
              <a:t>Stratégie décennale sur </a:t>
            </a:r>
            <a:r>
              <a:rPr lang="fr-CA" sz="2000" b="1" dirty="0"/>
              <a:t>le logement et les infrastructures </a:t>
            </a:r>
            <a:r>
              <a:rPr lang="fr-CA" sz="2000" b="1" dirty="0" smtClean="0"/>
              <a:t>connexes – Compte rendu et prochaines étapes et le point sur l’initiative de recherche de données sur le logement</a:t>
            </a:r>
          </a:p>
          <a:p>
            <a:pPr marL="400050" lvl="1" indent="0">
              <a:buFontTx/>
              <a:buNone/>
              <a:defRPr/>
            </a:pPr>
            <a:endParaRPr lang="en-CA" sz="2000" b="1" dirty="0"/>
          </a:p>
          <a:p>
            <a:pPr>
              <a:spcBef>
                <a:spcPts val="0"/>
              </a:spcBef>
              <a:defRPr/>
            </a:pPr>
            <a:r>
              <a:rPr lang="en-CA" sz="2400" dirty="0" smtClean="0"/>
              <a:t>Les </a:t>
            </a:r>
            <a:r>
              <a:rPr lang="en-CA" sz="2400" dirty="0" err="1" smtClean="0"/>
              <a:t>résolutions</a:t>
            </a:r>
            <a:r>
              <a:rPr lang="en-CA" sz="2400" dirty="0" smtClean="0"/>
              <a:t> 27/2017 et 57/2018 de </a:t>
            </a:r>
            <a:r>
              <a:rPr lang="en-CA" sz="2400" dirty="0" err="1" smtClean="0"/>
              <a:t>l’APN</a:t>
            </a:r>
            <a:r>
              <a:rPr lang="en-CA" sz="2400" dirty="0" smtClean="0"/>
              <a:t> </a:t>
            </a:r>
            <a:r>
              <a:rPr lang="en-CA" sz="2400" dirty="0" err="1" smtClean="0"/>
              <a:t>ont</a:t>
            </a:r>
            <a:r>
              <a:rPr lang="en-CA" sz="2400" dirty="0" smtClean="0"/>
              <a:t> </a:t>
            </a:r>
            <a:r>
              <a:rPr lang="en-CA" sz="2400" dirty="0" err="1" smtClean="0"/>
              <a:t>établi</a:t>
            </a:r>
            <a:r>
              <a:rPr lang="en-CA" sz="2400" dirty="0" smtClean="0"/>
              <a:t> et </a:t>
            </a:r>
            <a:r>
              <a:rPr lang="en-CA" sz="2400" dirty="0" err="1" smtClean="0"/>
              <a:t>approuvé</a:t>
            </a:r>
            <a:r>
              <a:rPr lang="en-CA" sz="2400" dirty="0" smtClean="0"/>
              <a:t> la </a:t>
            </a:r>
            <a:r>
              <a:rPr lang="fr-CA" sz="2400" dirty="0"/>
              <a:t>Stratégie </a:t>
            </a:r>
            <a:r>
              <a:rPr lang="fr-CA" sz="2400" dirty="0" smtClean="0"/>
              <a:t>nationale décennale </a:t>
            </a:r>
            <a:r>
              <a:rPr lang="fr-CA" sz="2400" dirty="0"/>
              <a:t>sur le logement et les infrastructures connexes </a:t>
            </a:r>
            <a:r>
              <a:rPr lang="fr-CA" sz="2400" dirty="0" smtClean="0"/>
              <a:t>des Premières Nations </a:t>
            </a:r>
            <a:endParaRPr lang="en-CA" sz="2400" dirty="0"/>
          </a:p>
          <a:p>
            <a:pPr>
              <a:defRPr/>
            </a:pPr>
            <a:endParaRPr lang="en-CA" sz="2400" dirty="0"/>
          </a:p>
          <a:p>
            <a:pPr>
              <a:defRPr/>
            </a:pPr>
            <a:endParaRPr lang="en-CA" sz="2400" dirty="0"/>
          </a:p>
          <a:p>
            <a:pPr>
              <a:defRPr/>
            </a:pPr>
            <a:endParaRPr lang="en-US" altLang="en-US" dirty="0">
              <a:ea typeface="ＭＳ Ｐゴシック" panose="020B0600070205080204" pitchFamily="34" charset="-128"/>
            </a:endParaRPr>
          </a:p>
        </p:txBody>
      </p:sp>
      <p:sp>
        <p:nvSpPr>
          <p:cNvPr id="21507" name="TextBox 2"/>
          <p:cNvSpPr txBox="1">
            <a:spLocks noChangeArrowheads="1"/>
          </p:cNvSpPr>
          <p:nvPr/>
        </p:nvSpPr>
        <p:spPr bwMode="auto">
          <a:xfrm>
            <a:off x="7308850" y="4587875"/>
            <a:ext cx="1800225"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spcBef>
                <a:spcPct val="0"/>
              </a:spcBef>
              <a:buFontTx/>
              <a:buNone/>
            </a:pPr>
            <a:r>
              <a:rPr lang="en-US" altLang="en-US" sz="1200" dirty="0" smtClean="0"/>
              <a:t>20 </a:t>
            </a:r>
            <a:r>
              <a:rPr lang="en-US" altLang="en-US" sz="1200" dirty="0" err="1" smtClean="0"/>
              <a:t>juin</a:t>
            </a:r>
            <a:r>
              <a:rPr lang="en-US" altLang="en-US" sz="1200" dirty="0" smtClean="0"/>
              <a:t> 2019, page  </a:t>
            </a:r>
            <a:r>
              <a:rPr lang="en-US" altLang="en-US" sz="1200" dirty="0"/>
              <a:t>14</a:t>
            </a:r>
            <a:endParaRPr lang="en-CA" altLang="en-US" sz="12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Content Placeholder 1">
            <a:extLst>
              <a:ext uri="{FF2B5EF4-FFF2-40B4-BE49-F238E27FC236}"/>
            </a:extLst>
          </p:cNvPr>
          <p:cNvSpPr>
            <a:spLocks noGrp="1" noChangeArrowheads="1"/>
          </p:cNvSpPr>
          <p:nvPr>
            <p:ph idx="1"/>
          </p:nvPr>
        </p:nvSpPr>
        <p:spPr>
          <a:xfrm>
            <a:off x="457200" y="1419225"/>
            <a:ext cx="8229600" cy="3313113"/>
          </a:xfrm>
        </p:spPr>
        <p:txBody>
          <a:bodyPr/>
          <a:lstStyle/>
          <a:p>
            <a:pPr marL="0" indent="0">
              <a:buFontTx/>
              <a:buNone/>
              <a:defRPr/>
            </a:pPr>
            <a:r>
              <a:rPr lang="fr-CA" altLang="en-US" sz="2200" dirty="0">
                <a:ea typeface="ＭＳ Ｐゴシック" panose="020B0600070205080204" pitchFamily="34" charset="-128"/>
              </a:rPr>
              <a:t>Il reste trois étapes clés avant </a:t>
            </a:r>
            <a:r>
              <a:rPr lang="fr-CA" altLang="en-US" sz="2200" dirty="0" smtClean="0">
                <a:ea typeface="ＭＳ Ｐゴシック" panose="020B0600070205080204" pitchFamily="34" charset="-128"/>
              </a:rPr>
              <a:t>d’approuver </a:t>
            </a:r>
            <a:r>
              <a:rPr lang="fr-CA" altLang="en-US" sz="2200" dirty="0">
                <a:ea typeface="ＭＳ Ｐゴシック" panose="020B0600070205080204" pitchFamily="34" charset="-128"/>
              </a:rPr>
              <a:t>une nouvelle politique fédérale sur le logement des Premières nations qui reconnaît la compétence et le contrôle des Premières nations en matière de logement </a:t>
            </a:r>
            <a:r>
              <a:rPr lang="fr-CA" altLang="en-US" sz="2200" dirty="0" smtClean="0">
                <a:ea typeface="ＭＳ Ｐゴシック" panose="020B0600070205080204" pitchFamily="34" charset="-128"/>
              </a:rPr>
              <a:t>:</a:t>
            </a:r>
            <a:endParaRPr lang="en-CA" altLang="en-US" sz="2200" dirty="0" smtClean="0">
              <a:ea typeface="ＭＳ Ｐゴシック" panose="020B0600070205080204" pitchFamily="34" charset="-128"/>
            </a:endParaRPr>
          </a:p>
          <a:p>
            <a:pPr>
              <a:buFontTx/>
              <a:buAutoNum type="arabicPeriod"/>
              <a:defRPr/>
            </a:pPr>
            <a:r>
              <a:rPr lang="en-CA" altLang="en-US" sz="2200" dirty="0" smtClean="0">
                <a:ea typeface="ＭＳ Ｐゴシック" panose="020B0600070205080204" pitchFamily="34" charset="-128"/>
              </a:rPr>
              <a:t>Un e</a:t>
            </a:r>
            <a:r>
              <a:rPr lang="fr-CA" altLang="en-US" sz="2200" dirty="0" err="1" smtClean="0">
                <a:ea typeface="ＭＳ Ｐゴシック" panose="020B0600070205080204" pitchFamily="34" charset="-128"/>
              </a:rPr>
              <a:t>xercice</a:t>
            </a:r>
            <a:r>
              <a:rPr lang="fr-CA" altLang="en-US" sz="2200" dirty="0" smtClean="0">
                <a:ea typeface="ＭＳ Ｐゴシック" panose="020B0600070205080204" pitchFamily="34" charset="-128"/>
              </a:rPr>
              <a:t> </a:t>
            </a:r>
            <a:r>
              <a:rPr lang="fr-CA" altLang="en-US" sz="2200" dirty="0">
                <a:ea typeface="ＭＳ Ｐゴシック" panose="020B0600070205080204" pitchFamily="34" charset="-128"/>
              </a:rPr>
              <a:t>de collecte de données sur le logement dirigé par les Premières </a:t>
            </a:r>
            <a:r>
              <a:rPr lang="fr-CA" altLang="en-US" sz="2200" dirty="0" smtClean="0">
                <a:ea typeface="ＭＳ Ｐゴシック" panose="020B0600070205080204" pitchFamily="34" charset="-128"/>
              </a:rPr>
              <a:t>Nations – réponse des Premières Nations à un questionnaire produit par les Premières Nations </a:t>
            </a:r>
            <a:endParaRPr lang="en-CA" altLang="en-US" sz="2200" dirty="0" smtClean="0">
              <a:ea typeface="ＭＳ Ｐゴシック" panose="020B0600070205080204" pitchFamily="34" charset="-128"/>
            </a:endParaRPr>
          </a:p>
          <a:p>
            <a:pPr lvl="1">
              <a:defRPr/>
            </a:pPr>
            <a:r>
              <a:rPr lang="fr-CA" altLang="en-US" sz="2000" dirty="0" smtClean="0">
                <a:ea typeface="ＭＳ Ｐゴシック" panose="020B0600070205080204" pitchFamily="34" charset="-128"/>
              </a:rPr>
              <a:t>L’analyse </a:t>
            </a:r>
            <a:r>
              <a:rPr lang="fr-CA" altLang="en-US" sz="2000" dirty="0">
                <a:ea typeface="ＭＳ Ｐゴシック" panose="020B0600070205080204" pitchFamily="34" charset="-128"/>
              </a:rPr>
              <a:t>et le chiffrage des données se feront cet été et les résultats devraient être prêts en septembre ou en octobre 2019</a:t>
            </a:r>
            <a:r>
              <a:rPr lang="en-CA" altLang="en-US" sz="2400" dirty="0" smtClean="0">
                <a:ea typeface="ＭＳ Ｐゴシック" panose="020B0600070205080204" pitchFamily="34" charset="-128"/>
              </a:rPr>
              <a:t> </a:t>
            </a:r>
            <a:endParaRPr lang="en-CA" altLang="en-US" sz="2400" dirty="0">
              <a:ea typeface="ＭＳ Ｐゴシック" panose="020B0600070205080204" pitchFamily="34" charset="-128"/>
            </a:endParaRPr>
          </a:p>
          <a:p>
            <a:pPr>
              <a:defRPr/>
            </a:pPr>
            <a:endParaRPr lang="en-US" altLang="en-US" dirty="0">
              <a:ea typeface="ＭＳ Ｐゴシック" panose="020B0600070205080204" pitchFamily="34" charset="-128"/>
            </a:endParaRPr>
          </a:p>
        </p:txBody>
      </p:sp>
      <p:sp>
        <p:nvSpPr>
          <p:cNvPr id="22531" name="TextBox 2"/>
          <p:cNvSpPr txBox="1">
            <a:spLocks noChangeArrowheads="1"/>
          </p:cNvSpPr>
          <p:nvPr/>
        </p:nvSpPr>
        <p:spPr bwMode="auto">
          <a:xfrm>
            <a:off x="7164288" y="4726781"/>
            <a:ext cx="1944787"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spcBef>
                <a:spcPct val="0"/>
              </a:spcBef>
              <a:buFontTx/>
              <a:buNone/>
            </a:pPr>
            <a:r>
              <a:rPr lang="en-US" altLang="en-US" sz="1200" dirty="0" smtClean="0"/>
              <a:t>20 </a:t>
            </a:r>
            <a:r>
              <a:rPr lang="en-US" altLang="en-US" sz="1200" dirty="0" err="1" smtClean="0"/>
              <a:t>juin</a:t>
            </a:r>
            <a:r>
              <a:rPr lang="en-US" altLang="en-US" sz="1200" dirty="0" smtClean="0"/>
              <a:t> 2019, page  </a:t>
            </a:r>
            <a:r>
              <a:rPr lang="en-US" altLang="en-US" sz="1200" dirty="0"/>
              <a:t>15</a:t>
            </a:r>
            <a:endParaRPr lang="en-CA" altLang="en-US" sz="12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Content Placeholder 1">
            <a:extLst>
              <a:ext uri="{FF2B5EF4-FFF2-40B4-BE49-F238E27FC236}"/>
            </a:extLst>
          </p:cNvPr>
          <p:cNvSpPr>
            <a:spLocks noGrp="1" noChangeArrowheads="1"/>
          </p:cNvSpPr>
          <p:nvPr>
            <p:ph idx="1"/>
          </p:nvPr>
        </p:nvSpPr>
        <p:spPr>
          <a:xfrm>
            <a:off x="457200" y="1563688"/>
            <a:ext cx="8363272" cy="3030537"/>
          </a:xfrm>
        </p:spPr>
        <p:txBody>
          <a:bodyPr/>
          <a:lstStyle/>
          <a:p>
            <a:pPr marL="0" indent="0">
              <a:buFontTx/>
              <a:buNone/>
              <a:defRPr/>
            </a:pPr>
            <a:r>
              <a:rPr lang="en-US" sz="2400" dirty="0">
                <a:ea typeface="ＭＳ Ｐゴシック" panose="020B0600070205080204" pitchFamily="34" charset="-128"/>
              </a:rPr>
              <a:t>2. </a:t>
            </a:r>
            <a:r>
              <a:rPr lang="fr-CA" sz="2400" dirty="0" smtClean="0"/>
              <a:t>L’établissement du plan de mise en œuvre de la stratégie nationale de logement en septembre ou octobre 2019</a:t>
            </a:r>
            <a:br>
              <a:rPr lang="fr-CA" sz="2400" dirty="0" smtClean="0"/>
            </a:br>
            <a:endParaRPr lang="fr-CA" sz="2400" dirty="0" smtClean="0"/>
          </a:p>
          <a:p>
            <a:pPr marL="0" indent="0">
              <a:buFontTx/>
              <a:buNone/>
              <a:defRPr/>
            </a:pPr>
            <a:r>
              <a:rPr lang="fr-CA" sz="2400" dirty="0" smtClean="0"/>
              <a:t>3</a:t>
            </a:r>
            <a:r>
              <a:rPr lang="fr-CA" sz="2400" dirty="0"/>
              <a:t>. À compter de cet automne, </a:t>
            </a:r>
            <a:r>
              <a:rPr lang="fr-CA" sz="2400" dirty="0" smtClean="0"/>
              <a:t>l’APN </a:t>
            </a:r>
            <a:r>
              <a:rPr lang="fr-CA" sz="2400" dirty="0"/>
              <a:t>et les régions contribueront à un changement transformateur de la politique fédérale du logement des Premières </a:t>
            </a:r>
            <a:r>
              <a:rPr lang="fr-CA" sz="2400" dirty="0" smtClean="0"/>
              <a:t>Nations qui </a:t>
            </a:r>
            <a:r>
              <a:rPr lang="fr-CA" sz="2400" dirty="0"/>
              <a:t>sera examiné par le </a:t>
            </a:r>
            <a:r>
              <a:rPr lang="fr-CA" sz="2400" dirty="0" smtClean="0"/>
              <a:t>Cabinet, </a:t>
            </a:r>
            <a:r>
              <a:rPr lang="fr-CA" sz="2400" dirty="0"/>
              <a:t>probablement après les élections fédérales de </a:t>
            </a:r>
            <a:r>
              <a:rPr lang="fr-CA" sz="2400" dirty="0" smtClean="0"/>
              <a:t>l’automne </a:t>
            </a:r>
            <a:r>
              <a:rPr lang="fr-CA" sz="2400" dirty="0"/>
              <a:t>2019.</a:t>
            </a:r>
            <a:endParaRPr lang="fr-CA" sz="2400" dirty="0" smtClean="0"/>
          </a:p>
          <a:p>
            <a:pPr>
              <a:defRPr/>
            </a:pPr>
            <a:endParaRPr lang="en-CA" sz="2400" dirty="0"/>
          </a:p>
          <a:p>
            <a:pPr marL="0" indent="0">
              <a:buFontTx/>
              <a:buNone/>
              <a:defRPr/>
            </a:pPr>
            <a:endParaRPr lang="en-US" altLang="en-US" dirty="0">
              <a:ea typeface="ＭＳ Ｐゴシック" panose="020B0600070205080204" pitchFamily="34" charset="-128"/>
            </a:endParaRPr>
          </a:p>
        </p:txBody>
      </p:sp>
      <p:sp>
        <p:nvSpPr>
          <p:cNvPr id="24579" name="TextBox 2"/>
          <p:cNvSpPr txBox="1">
            <a:spLocks noChangeArrowheads="1"/>
          </p:cNvSpPr>
          <p:nvPr/>
        </p:nvSpPr>
        <p:spPr bwMode="auto">
          <a:xfrm>
            <a:off x="7308850" y="4587875"/>
            <a:ext cx="1800225"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spcBef>
                <a:spcPct val="0"/>
              </a:spcBef>
              <a:buFontTx/>
              <a:buNone/>
            </a:pPr>
            <a:r>
              <a:rPr lang="en-US" altLang="en-US" sz="1200" dirty="0" smtClean="0"/>
              <a:t>20 </a:t>
            </a:r>
            <a:r>
              <a:rPr lang="en-US" altLang="en-US" sz="1200" dirty="0" err="1" smtClean="0"/>
              <a:t>juin</a:t>
            </a:r>
            <a:r>
              <a:rPr lang="en-US" altLang="en-US" sz="1200" dirty="0" smtClean="0"/>
              <a:t> 2019, page  </a:t>
            </a:r>
            <a:r>
              <a:rPr lang="en-US" altLang="en-US" sz="1200" dirty="0"/>
              <a:t>16</a:t>
            </a:r>
            <a:endParaRPr lang="en-CA" altLang="en-US" sz="12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Content Placeholder 1"/>
          <p:cNvSpPr>
            <a:spLocks noGrp="1" noChangeArrowheads="1"/>
          </p:cNvSpPr>
          <p:nvPr>
            <p:ph idx="1"/>
          </p:nvPr>
        </p:nvSpPr>
        <p:spPr>
          <a:xfrm>
            <a:off x="323528" y="1419622"/>
            <a:ext cx="8496944" cy="3174603"/>
          </a:xfrm>
        </p:spPr>
        <p:txBody>
          <a:bodyPr/>
          <a:lstStyle/>
          <a:p>
            <a:r>
              <a:rPr lang="fr-CA" altLang="en-US" sz="2200" dirty="0">
                <a:ea typeface="ＭＳ Ｐゴシック" pitchFamily="34" charset="-128"/>
              </a:rPr>
              <a:t>Automne 2019 et au-delà : Préconiser une proposition </a:t>
            </a:r>
            <a:r>
              <a:rPr lang="fr-CA" altLang="en-US" sz="2200" dirty="0" err="1">
                <a:ea typeface="ＭＳ Ｐゴシック" pitchFamily="34" charset="-128"/>
              </a:rPr>
              <a:t>prébudgétaire</a:t>
            </a:r>
            <a:r>
              <a:rPr lang="fr-CA" altLang="en-US" sz="2200" dirty="0">
                <a:ea typeface="ＭＳ Ｐゴシック" pitchFamily="34" charset="-128"/>
              </a:rPr>
              <a:t> au gouvernement fédéral dans laquelle la demande </a:t>
            </a:r>
            <a:r>
              <a:rPr lang="fr-CA" altLang="en-US" sz="2200" dirty="0" smtClean="0">
                <a:ea typeface="ＭＳ Ｐゴシック" pitchFamily="34" charset="-128"/>
              </a:rPr>
              <a:t>d’investissement </a:t>
            </a:r>
            <a:r>
              <a:rPr lang="fr-CA" altLang="en-US" sz="2200" dirty="0">
                <a:ea typeface="ＭＳ Ｐゴシック" pitchFamily="34" charset="-128"/>
              </a:rPr>
              <a:t>correspondra aux résultats de la collecte de données et aux projections raisonnables de croissance démographique, ce qui devrait représenter des milliards de dollars pour les années qui restent dans la </a:t>
            </a:r>
            <a:r>
              <a:rPr lang="fr-CA" altLang="en-US" sz="2200" dirty="0" smtClean="0">
                <a:ea typeface="ＭＳ Ｐゴシック" pitchFamily="34" charset="-128"/>
              </a:rPr>
              <a:t>Stratégie </a:t>
            </a:r>
            <a:r>
              <a:rPr lang="fr-CA" altLang="en-US" sz="2200" dirty="0">
                <a:ea typeface="ＭＳ Ｐゴシック" pitchFamily="34" charset="-128"/>
              </a:rPr>
              <a:t>nationale décennale du logement des Premières </a:t>
            </a:r>
            <a:r>
              <a:rPr lang="fr-CA" altLang="en-US" sz="2200" dirty="0" smtClean="0">
                <a:ea typeface="ＭＳ Ｐゴシック" pitchFamily="34" charset="-128"/>
              </a:rPr>
              <a:t>Nations.</a:t>
            </a:r>
          </a:p>
          <a:p>
            <a:r>
              <a:rPr lang="en-CA" altLang="en-US" sz="2200" dirty="0" smtClean="0">
                <a:ea typeface="ＭＳ Ｐゴシック" pitchFamily="34" charset="-128"/>
              </a:rPr>
              <a:t>Il </a:t>
            </a:r>
            <a:r>
              <a:rPr lang="en-CA" altLang="en-US" sz="2200" dirty="0" err="1" smtClean="0">
                <a:ea typeface="ＭＳ Ｐゴシック" pitchFamily="34" charset="-128"/>
              </a:rPr>
              <a:t>convient</a:t>
            </a:r>
            <a:r>
              <a:rPr lang="en-CA" altLang="en-US" sz="2200" dirty="0" smtClean="0">
                <a:ea typeface="ＭＳ Ｐゴシック" pitchFamily="34" charset="-128"/>
              </a:rPr>
              <a:t> de </a:t>
            </a:r>
            <a:r>
              <a:rPr lang="en-CA" altLang="en-US" sz="2200" dirty="0" err="1" smtClean="0">
                <a:ea typeface="ＭＳ Ｐゴシック" pitchFamily="34" charset="-128"/>
              </a:rPr>
              <a:t>remarquer</a:t>
            </a:r>
            <a:r>
              <a:rPr lang="en-CA" altLang="en-US" sz="2200" dirty="0" smtClean="0">
                <a:ea typeface="ＭＳ Ｐゴシック" pitchFamily="34" charset="-128"/>
              </a:rPr>
              <a:t> que SAC </a:t>
            </a:r>
            <a:r>
              <a:rPr lang="en-CA" altLang="en-US" sz="2200" dirty="0" err="1" smtClean="0">
                <a:ea typeface="ＭＳ Ｐゴシック" pitchFamily="34" charset="-128"/>
              </a:rPr>
              <a:t>commencera</a:t>
            </a:r>
            <a:r>
              <a:rPr lang="en-CA" altLang="en-US" sz="2200" dirty="0" smtClean="0">
                <a:ea typeface="ＭＳ Ｐゴシック" pitchFamily="34" charset="-128"/>
              </a:rPr>
              <a:t> des </a:t>
            </a:r>
            <a:r>
              <a:rPr lang="en-CA" altLang="en-US" sz="2200" dirty="0" err="1" smtClean="0">
                <a:ea typeface="ＭＳ Ｐゴシック" pitchFamily="34" charset="-128"/>
              </a:rPr>
              <a:t>négociations</a:t>
            </a:r>
            <a:r>
              <a:rPr lang="en-CA" altLang="en-US" sz="2200" dirty="0" smtClean="0">
                <a:ea typeface="ＭＳ Ｐゴシック" pitchFamily="34" charset="-128"/>
              </a:rPr>
              <a:t> </a:t>
            </a:r>
            <a:r>
              <a:rPr lang="en-CA" altLang="en-US" sz="2200" dirty="0" err="1" smtClean="0">
                <a:ea typeface="ＭＳ Ｐゴシック" pitchFamily="34" charset="-128"/>
              </a:rPr>
              <a:t>dès</a:t>
            </a:r>
            <a:r>
              <a:rPr lang="en-CA" altLang="en-US" sz="2200" dirty="0" smtClean="0">
                <a:ea typeface="ＭＳ Ｐゴシック" pitchFamily="34" charset="-128"/>
              </a:rPr>
              <a:t> à </a:t>
            </a:r>
            <a:r>
              <a:rPr lang="en-CA" altLang="en-US" sz="2200" dirty="0" err="1" smtClean="0">
                <a:ea typeface="ＭＳ Ｐゴシック" pitchFamily="34" charset="-128"/>
              </a:rPr>
              <a:t>présent</a:t>
            </a:r>
            <a:r>
              <a:rPr lang="en-CA" altLang="en-US" sz="2200" dirty="0" smtClean="0">
                <a:ea typeface="ＭＳ Ｐゴシック" pitchFamily="34" charset="-128"/>
              </a:rPr>
              <a:t> avec les </a:t>
            </a:r>
            <a:r>
              <a:rPr lang="en-CA" altLang="en-US" sz="2200" dirty="0" err="1" smtClean="0">
                <a:ea typeface="ＭＳ Ｐゴシック" pitchFamily="34" charset="-128"/>
              </a:rPr>
              <a:t>régions</a:t>
            </a:r>
            <a:r>
              <a:rPr lang="en-CA" altLang="en-US" sz="2200" dirty="0" smtClean="0">
                <a:ea typeface="ＭＳ Ｐゴシック" pitchFamily="34" charset="-128"/>
              </a:rPr>
              <a:t> qui </a:t>
            </a:r>
            <a:r>
              <a:rPr lang="en-CA" altLang="en-US" sz="2200" dirty="0" err="1" smtClean="0">
                <a:ea typeface="ＭＳ Ｐゴシック" pitchFamily="34" charset="-128"/>
              </a:rPr>
              <a:t>sont</a:t>
            </a:r>
            <a:r>
              <a:rPr lang="en-CA" altLang="en-US" sz="2200" dirty="0" smtClean="0">
                <a:ea typeface="ＭＳ Ｐゴシック" pitchFamily="34" charset="-128"/>
              </a:rPr>
              <a:t> </a:t>
            </a:r>
            <a:r>
              <a:rPr lang="en-CA" altLang="en-US" sz="2200" dirty="0" err="1" smtClean="0">
                <a:ea typeface="ＭＳ Ｐゴシック" pitchFamily="34" charset="-128"/>
              </a:rPr>
              <a:t>prêtes</a:t>
            </a:r>
            <a:r>
              <a:rPr lang="en-CA" altLang="en-US" sz="2200" dirty="0" smtClean="0">
                <a:ea typeface="ＭＳ Ｐゴシック" pitchFamily="34" charset="-128"/>
              </a:rPr>
              <a:t>.</a:t>
            </a:r>
          </a:p>
          <a:p>
            <a:endParaRPr lang="en-CA" altLang="en-US" dirty="0" smtClean="0">
              <a:ea typeface="ＭＳ Ｐゴシック" pitchFamily="34" charset="-128"/>
            </a:endParaRPr>
          </a:p>
        </p:txBody>
      </p:sp>
      <p:sp>
        <p:nvSpPr>
          <p:cNvPr id="26627" name="TextBox 2"/>
          <p:cNvSpPr txBox="1">
            <a:spLocks noChangeArrowheads="1"/>
          </p:cNvSpPr>
          <p:nvPr/>
        </p:nvSpPr>
        <p:spPr bwMode="auto">
          <a:xfrm>
            <a:off x="7308850" y="4587875"/>
            <a:ext cx="1800225"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spcBef>
                <a:spcPct val="0"/>
              </a:spcBef>
              <a:buFontTx/>
              <a:buNone/>
            </a:pPr>
            <a:r>
              <a:rPr lang="en-US" altLang="en-US" sz="1200" dirty="0" smtClean="0"/>
              <a:t>20 </a:t>
            </a:r>
            <a:r>
              <a:rPr lang="en-US" altLang="en-US" sz="1200" dirty="0" err="1" smtClean="0"/>
              <a:t>juin</a:t>
            </a:r>
            <a:r>
              <a:rPr lang="en-US" altLang="en-US" sz="1200" dirty="0" smtClean="0"/>
              <a:t> 2019, page  </a:t>
            </a:r>
            <a:r>
              <a:rPr lang="en-US" altLang="en-US" sz="1200" dirty="0"/>
              <a:t>17</a:t>
            </a:r>
            <a:endParaRPr lang="en-CA" altLang="en-US" sz="12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Content Placeholder 1">
            <a:extLst>
              <a:ext uri="{FF2B5EF4-FFF2-40B4-BE49-F238E27FC236}"/>
            </a:extLst>
          </p:cNvPr>
          <p:cNvSpPr>
            <a:spLocks noGrp="1" noChangeArrowheads="1"/>
          </p:cNvSpPr>
          <p:nvPr>
            <p:ph idx="1"/>
          </p:nvPr>
        </p:nvSpPr>
        <p:spPr>
          <a:xfrm>
            <a:off x="457200" y="1563688"/>
            <a:ext cx="8229600" cy="3030537"/>
          </a:xfrm>
        </p:spPr>
        <p:txBody>
          <a:bodyPr/>
          <a:lstStyle/>
          <a:p>
            <a:pPr marL="0" indent="0">
              <a:buFontTx/>
              <a:buNone/>
              <a:defRPr/>
            </a:pPr>
            <a:r>
              <a:rPr lang="fr-CA" sz="2200" dirty="0" smtClean="0"/>
              <a:t>Autres faits importants :</a:t>
            </a:r>
          </a:p>
          <a:p>
            <a:pPr>
              <a:defRPr/>
            </a:pPr>
            <a:r>
              <a:rPr lang="fr-CA" sz="2200" dirty="0" smtClean="0"/>
              <a:t>Forum national sur le logement tenu à Vancouver à l’automne de 2018 et un atelier de réflexion sur le logement en dehors des réserves et le logement urbain tenu à Ottawa en août 2018</a:t>
            </a:r>
          </a:p>
          <a:p>
            <a:pPr>
              <a:defRPr/>
            </a:pPr>
            <a:r>
              <a:rPr lang="fr-CA" sz="2200" dirty="0" smtClean="0"/>
              <a:t>Maintenir l’élan et la communication de l’information </a:t>
            </a:r>
          </a:p>
          <a:p>
            <a:pPr>
              <a:defRPr/>
            </a:pPr>
            <a:r>
              <a:rPr lang="fr-CA" sz="2200" dirty="0"/>
              <a:t>Organiser le </a:t>
            </a:r>
            <a:r>
              <a:rPr lang="fr-CA" sz="2200" dirty="0" err="1"/>
              <a:t>4</a:t>
            </a:r>
            <a:r>
              <a:rPr lang="fr-CA" sz="2200" baseline="30000" dirty="0" err="1"/>
              <a:t>e</a:t>
            </a:r>
            <a:r>
              <a:rPr lang="fr-CA" sz="2200" dirty="0"/>
              <a:t> forum annuel sur le logement à </a:t>
            </a:r>
            <a:r>
              <a:rPr lang="fr-CA" sz="2200" dirty="0" smtClean="0"/>
              <a:t>l’automne </a:t>
            </a:r>
            <a:r>
              <a:rPr lang="fr-CA" sz="2200" dirty="0"/>
              <a:t>2019 ou à </a:t>
            </a:r>
            <a:r>
              <a:rPr lang="fr-CA" sz="2200" dirty="0" smtClean="0"/>
              <a:t>l’hiver 2020</a:t>
            </a:r>
            <a:endParaRPr lang="fr-CA" sz="2200" dirty="0"/>
          </a:p>
        </p:txBody>
      </p:sp>
      <p:sp>
        <p:nvSpPr>
          <p:cNvPr id="28675" name="TextBox 2"/>
          <p:cNvSpPr txBox="1">
            <a:spLocks noChangeArrowheads="1"/>
          </p:cNvSpPr>
          <p:nvPr/>
        </p:nvSpPr>
        <p:spPr bwMode="auto">
          <a:xfrm>
            <a:off x="7308850" y="4587875"/>
            <a:ext cx="1800225"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spcBef>
                <a:spcPct val="0"/>
              </a:spcBef>
              <a:buFontTx/>
              <a:buNone/>
            </a:pPr>
            <a:r>
              <a:rPr lang="en-US" altLang="en-US" sz="1200" dirty="0" smtClean="0"/>
              <a:t>20 </a:t>
            </a:r>
            <a:r>
              <a:rPr lang="en-US" altLang="en-US" sz="1200" dirty="0" err="1" smtClean="0"/>
              <a:t>juin</a:t>
            </a:r>
            <a:r>
              <a:rPr lang="en-US" altLang="en-US" sz="1200" dirty="0" smtClean="0"/>
              <a:t> 2019, page  </a:t>
            </a:r>
            <a:r>
              <a:rPr lang="en-US" altLang="en-US" sz="1200" dirty="0"/>
              <a:t>18</a:t>
            </a:r>
            <a:endParaRPr lang="en-CA" altLang="en-US" sz="12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Content Placeholder 1"/>
          <p:cNvSpPr>
            <a:spLocks noGrp="1" noChangeArrowheads="1"/>
          </p:cNvSpPr>
          <p:nvPr>
            <p:ph idx="1"/>
          </p:nvPr>
        </p:nvSpPr>
        <p:spPr>
          <a:xfrm>
            <a:off x="323528" y="1347614"/>
            <a:ext cx="8496944" cy="3246611"/>
          </a:xfrm>
        </p:spPr>
        <p:txBody>
          <a:bodyPr/>
          <a:lstStyle/>
          <a:p>
            <a:r>
              <a:rPr lang="fr-CA" altLang="en-US" sz="2000" dirty="0">
                <a:ea typeface="ＭＳ Ｐゴシック" pitchFamily="34" charset="-128"/>
              </a:rPr>
              <a:t>Organiser </a:t>
            </a:r>
            <a:r>
              <a:rPr lang="fr-CA" altLang="en-US" sz="2000" dirty="0" smtClean="0">
                <a:ea typeface="ＭＳ Ｐゴシック" pitchFamily="34" charset="-128"/>
              </a:rPr>
              <a:t>2 ou 3 séances </a:t>
            </a:r>
            <a:r>
              <a:rPr lang="fr-CA" altLang="en-US" sz="2000" dirty="0">
                <a:ea typeface="ＭＳ Ｐゴシック" pitchFamily="34" charset="-128"/>
              </a:rPr>
              <a:t>de réflexion en 2019-2020 sur les compétences et la capacité, en invitant les fournisseurs de logements </a:t>
            </a:r>
            <a:r>
              <a:rPr lang="fr-CA" altLang="en-US" sz="2000" dirty="0" smtClean="0">
                <a:ea typeface="ＭＳ Ｐゴシック" pitchFamily="34" charset="-128"/>
              </a:rPr>
              <a:t>pour Autochtones </a:t>
            </a:r>
            <a:r>
              <a:rPr lang="fr-CA" altLang="en-US" sz="2000" dirty="0">
                <a:ea typeface="ＭＳ Ｐゴシック" pitchFamily="34" charset="-128"/>
              </a:rPr>
              <a:t>dans les centres urbains à rencontrer les gestionnaires de logements des Premières </a:t>
            </a:r>
            <a:r>
              <a:rPr lang="fr-CA" altLang="en-US" sz="2000" dirty="0" smtClean="0">
                <a:ea typeface="ＭＳ Ｐゴシック" pitchFamily="34" charset="-128"/>
              </a:rPr>
              <a:t>Nations </a:t>
            </a:r>
            <a:r>
              <a:rPr lang="fr-CA" altLang="en-US" sz="2000" dirty="0">
                <a:ea typeface="ＭＳ Ｐゴシック" pitchFamily="34" charset="-128"/>
              </a:rPr>
              <a:t>et </a:t>
            </a:r>
            <a:r>
              <a:rPr lang="fr-CA" altLang="en-US" sz="2000" dirty="0" smtClean="0">
                <a:ea typeface="ＭＳ Ｐゴシック" pitchFamily="34" charset="-128"/>
              </a:rPr>
              <a:t>organiser peut-être </a:t>
            </a:r>
            <a:r>
              <a:rPr lang="fr-CA" altLang="en-US" sz="2000" dirty="0">
                <a:ea typeface="ＭＳ Ｐゴシック" pitchFamily="34" charset="-128"/>
              </a:rPr>
              <a:t>une séance de réflexion dans le Nord</a:t>
            </a:r>
            <a:r>
              <a:rPr lang="fr-CA" altLang="en-US" sz="2000" dirty="0" smtClean="0">
                <a:ea typeface="ＭＳ Ｐゴシック" pitchFamily="34" charset="-128"/>
              </a:rPr>
              <a:t>.</a:t>
            </a:r>
          </a:p>
          <a:p>
            <a:r>
              <a:rPr lang="en-CA" altLang="en-US" sz="2000" dirty="0" smtClean="0">
                <a:ea typeface="ＭＳ Ｐゴシック" pitchFamily="34" charset="-128"/>
              </a:rPr>
              <a:t>La situation des sans-</a:t>
            </a:r>
            <a:r>
              <a:rPr lang="en-CA" altLang="en-US" sz="2000" dirty="0" err="1" smtClean="0">
                <a:ea typeface="ＭＳ Ｐゴシック" pitchFamily="34" charset="-128"/>
              </a:rPr>
              <a:t>abri</a:t>
            </a:r>
            <a:r>
              <a:rPr lang="en-CA" altLang="en-US" sz="2000" dirty="0" smtClean="0">
                <a:ea typeface="ＭＳ Ｐゴシック" pitchFamily="34" charset="-128"/>
              </a:rPr>
              <a:t> </a:t>
            </a:r>
            <a:r>
              <a:rPr lang="fr-CA" altLang="en-US" sz="2000" dirty="0">
                <a:ea typeface="ＭＳ Ｐゴシック" pitchFamily="34" charset="-128"/>
              </a:rPr>
              <a:t>ne fait actuellement pas partie de la stratégie nationale, mais pourrait en faire partie.</a:t>
            </a:r>
            <a:endParaRPr lang="en-CA" altLang="en-US" sz="2000" dirty="0" smtClean="0">
              <a:ea typeface="ＭＳ Ｐゴシック" pitchFamily="34" charset="-128"/>
            </a:endParaRPr>
          </a:p>
          <a:p>
            <a:r>
              <a:rPr lang="fr-CA" altLang="en-US" sz="2000" dirty="0" smtClean="0">
                <a:ea typeface="ＭＳ Ｐゴシック" pitchFamily="34" charset="-128"/>
              </a:rPr>
              <a:t>Emploi </a:t>
            </a:r>
            <a:r>
              <a:rPr lang="fr-CA" altLang="en-US" sz="2000" dirty="0">
                <a:ea typeface="ＭＳ Ｐゴシック" pitchFamily="34" charset="-128"/>
              </a:rPr>
              <a:t>et Développement social Canada (</a:t>
            </a:r>
            <a:r>
              <a:rPr lang="fr-CA" altLang="en-US" sz="2000" dirty="0" err="1" smtClean="0">
                <a:ea typeface="ＭＳ Ｐゴシック" pitchFamily="34" charset="-128"/>
              </a:rPr>
              <a:t>EDSC</a:t>
            </a:r>
            <a:r>
              <a:rPr lang="fr-CA" altLang="en-US" sz="2000" dirty="0" smtClean="0">
                <a:ea typeface="ＭＳ Ｐゴシック" pitchFamily="34" charset="-128"/>
              </a:rPr>
              <a:t>) a récemment offert à l’APN 2,2 millions de dollars pour que les Premières Nations participent à l’élaboration de nouveaux programmes d’</a:t>
            </a:r>
            <a:r>
              <a:rPr lang="fr-CA" altLang="en-US" sz="2000" dirty="0" err="1" smtClean="0">
                <a:ea typeface="ＭＳ Ｐゴシック" pitchFamily="34" charset="-128"/>
              </a:rPr>
              <a:t>EDSC</a:t>
            </a:r>
            <a:r>
              <a:rPr lang="fr-CA" altLang="en-US" sz="2000" dirty="0" smtClean="0">
                <a:ea typeface="ＭＳ Ｐゴシック" pitchFamily="34" charset="-128"/>
              </a:rPr>
              <a:t> ou à la révision de programmes pour les sans-abri.</a:t>
            </a:r>
            <a:endParaRPr lang="en-CA" altLang="en-US" sz="2000" dirty="0" smtClean="0">
              <a:ea typeface="ＭＳ Ｐゴシック" pitchFamily="34" charset="-128"/>
            </a:endParaRPr>
          </a:p>
          <a:p>
            <a:endParaRPr lang="en-US" altLang="en-US" dirty="0" smtClean="0">
              <a:ea typeface="ＭＳ Ｐゴシック" pitchFamily="34" charset="-128"/>
            </a:endParaRPr>
          </a:p>
        </p:txBody>
      </p:sp>
      <p:sp>
        <p:nvSpPr>
          <p:cNvPr id="30723" name="TextBox 2"/>
          <p:cNvSpPr txBox="1">
            <a:spLocks noChangeArrowheads="1"/>
          </p:cNvSpPr>
          <p:nvPr/>
        </p:nvSpPr>
        <p:spPr bwMode="auto">
          <a:xfrm>
            <a:off x="7308850" y="4587875"/>
            <a:ext cx="1800225"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spcBef>
                <a:spcPct val="0"/>
              </a:spcBef>
              <a:buFontTx/>
              <a:buNone/>
            </a:pPr>
            <a:r>
              <a:rPr lang="en-US" altLang="en-US" sz="1200" dirty="0" smtClean="0"/>
              <a:t>20 </a:t>
            </a:r>
            <a:r>
              <a:rPr lang="en-US" altLang="en-US" sz="1200" dirty="0" err="1" smtClean="0"/>
              <a:t>juin</a:t>
            </a:r>
            <a:r>
              <a:rPr lang="en-US" altLang="en-US" sz="1200" dirty="0" smtClean="0"/>
              <a:t> 2019, page  </a:t>
            </a:r>
            <a:r>
              <a:rPr lang="en-US" altLang="en-US" sz="1200" dirty="0"/>
              <a:t>19</a:t>
            </a:r>
            <a:endParaRPr lang="en-CA" altLang="en-US" sz="1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extLst>
          </p:cNvPr>
          <p:cNvSpPr>
            <a:spLocks noGrp="1"/>
          </p:cNvSpPr>
          <p:nvPr>
            <p:ph idx="1"/>
          </p:nvPr>
        </p:nvSpPr>
        <p:spPr>
          <a:xfrm>
            <a:off x="457200" y="1563688"/>
            <a:ext cx="8229600" cy="3030537"/>
          </a:xfrm>
        </p:spPr>
        <p:txBody>
          <a:bodyPr/>
          <a:lstStyle/>
          <a:p>
            <a:pPr marL="0" indent="0" eaLnBrk="1" fontAlgn="t" hangingPunct="1">
              <a:buFontTx/>
              <a:buNone/>
              <a:defRPr/>
            </a:pPr>
            <a:r>
              <a:rPr lang="fr-CA" sz="2000" b="1" dirty="0" smtClean="0"/>
              <a:t>ENJEU n</a:t>
            </a:r>
            <a:r>
              <a:rPr lang="fr-CA" sz="2000" b="1" baseline="30000" dirty="0" smtClean="0"/>
              <a:t>o</a:t>
            </a:r>
            <a:r>
              <a:rPr lang="fr-CA" sz="2000" b="1" dirty="0" smtClean="0"/>
              <a:t> 1</a:t>
            </a:r>
          </a:p>
          <a:p>
            <a:pPr eaLnBrk="1" fontAlgn="t" hangingPunct="1">
              <a:defRPr/>
            </a:pPr>
            <a:r>
              <a:rPr lang="fr-CA" sz="2000" dirty="0" smtClean="0"/>
              <a:t>Loi sur la salubrité de l’eau potable des Premières Nations  - Résultats de la mobilisation nationale </a:t>
            </a:r>
          </a:p>
          <a:p>
            <a:pPr eaLnBrk="1" fontAlgn="t" hangingPunct="1">
              <a:defRPr/>
            </a:pPr>
            <a:r>
              <a:rPr lang="fr-CA" sz="2000" dirty="0" smtClean="0"/>
              <a:t>Loi sur la salubrité de l’eau potable des Premières Nations – Amélioration du document « Concepts préliminaires »</a:t>
            </a:r>
          </a:p>
          <a:p>
            <a:pPr eaLnBrk="1" fontAlgn="t" hangingPunct="1">
              <a:defRPr/>
            </a:pPr>
            <a:r>
              <a:rPr lang="fr-CA" sz="2000" dirty="0" smtClean="0"/>
              <a:t>Discussion des concepts préliminaires améliorés avec les Chefs</a:t>
            </a:r>
          </a:p>
          <a:p>
            <a:pPr eaLnBrk="1" fontAlgn="t" hangingPunct="1">
              <a:defRPr/>
            </a:pPr>
            <a:r>
              <a:rPr lang="fr-CA" sz="2000" dirty="0" smtClean="0"/>
              <a:t>Présentation de la résolution « Approbation des concepts préliminaires améliorés » en vue de la </a:t>
            </a:r>
            <a:r>
              <a:rPr lang="fr-CA" sz="2000" dirty="0"/>
              <a:t>Loi sur la salubrité de </a:t>
            </a:r>
            <a:r>
              <a:rPr lang="fr-CA" sz="2000" dirty="0" smtClean="0"/>
              <a:t>l'eau </a:t>
            </a:r>
            <a:r>
              <a:rPr lang="fr-CA" sz="2000" dirty="0"/>
              <a:t>potable des Premières Nations</a:t>
            </a:r>
            <a:endParaRPr lang="fr-CA" sz="2000" dirty="0" smtClean="0"/>
          </a:p>
          <a:p>
            <a:pPr marL="0" indent="0">
              <a:buFontTx/>
              <a:buNone/>
              <a:defRPr/>
            </a:pPr>
            <a:endParaRPr lang="en-CA" sz="3400" dirty="0"/>
          </a:p>
        </p:txBody>
      </p:sp>
      <p:sp>
        <p:nvSpPr>
          <p:cNvPr id="5123" name="TextBox 2"/>
          <p:cNvSpPr txBox="1">
            <a:spLocks noChangeArrowheads="1"/>
          </p:cNvSpPr>
          <p:nvPr/>
        </p:nvSpPr>
        <p:spPr bwMode="auto">
          <a:xfrm>
            <a:off x="7236297" y="4587875"/>
            <a:ext cx="1800200"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spcBef>
                <a:spcPct val="0"/>
              </a:spcBef>
              <a:buFontTx/>
              <a:buNone/>
            </a:pPr>
            <a:r>
              <a:rPr lang="en-US" altLang="en-US" sz="1200" dirty="0" smtClean="0"/>
              <a:t>20 </a:t>
            </a:r>
            <a:r>
              <a:rPr lang="en-US" altLang="en-US" sz="1200" dirty="0" err="1" smtClean="0"/>
              <a:t>juin</a:t>
            </a:r>
            <a:r>
              <a:rPr lang="en-US" altLang="en-US" sz="1200" dirty="0" smtClean="0"/>
              <a:t> 2019, page  </a:t>
            </a:r>
            <a:r>
              <a:rPr lang="en-US" altLang="en-US" sz="1200" dirty="0"/>
              <a:t>2</a:t>
            </a:r>
            <a:endParaRPr lang="en-CA" altLang="en-US" sz="12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Content Placeholder 1"/>
          <p:cNvSpPr>
            <a:spLocks noGrp="1" noChangeArrowheads="1"/>
          </p:cNvSpPr>
          <p:nvPr>
            <p:ph idx="1"/>
          </p:nvPr>
        </p:nvSpPr>
        <p:spPr>
          <a:xfrm>
            <a:off x="395536" y="1491630"/>
            <a:ext cx="8424936" cy="3102595"/>
          </a:xfrm>
        </p:spPr>
        <p:txBody>
          <a:bodyPr/>
          <a:lstStyle/>
          <a:p>
            <a:pPr>
              <a:spcAft>
                <a:spcPts val="24"/>
              </a:spcAft>
            </a:pPr>
            <a:r>
              <a:rPr lang="fr-CA" altLang="en-US" sz="2200" dirty="0">
                <a:ea typeface="ＭＳ Ｐゴシック" pitchFamily="34" charset="-128"/>
              </a:rPr>
              <a:t>En janvier 2019, la région de la </a:t>
            </a:r>
            <a:r>
              <a:rPr lang="fr-CA" altLang="en-US" sz="2200" dirty="0" err="1" smtClean="0">
                <a:ea typeface="ＭＳ Ｐゴシック" pitchFamily="34" charset="-128"/>
              </a:rPr>
              <a:t>C.-B</a:t>
            </a:r>
            <a:r>
              <a:rPr lang="fr-CA" altLang="en-US" sz="2200" dirty="0" smtClean="0">
                <a:ea typeface="ＭＳ Ｐゴシック" pitchFamily="34" charset="-128"/>
              </a:rPr>
              <a:t>. </a:t>
            </a:r>
            <a:r>
              <a:rPr lang="fr-CA" altLang="en-US" sz="2200" dirty="0">
                <a:ea typeface="ＭＳ Ｐゴシック" pitchFamily="34" charset="-128"/>
              </a:rPr>
              <a:t>a été la première à lancer des négociations sur le transfert des soins et du contrôle du logement à une nouvelle organisation responsable des Premières </a:t>
            </a:r>
            <a:r>
              <a:rPr lang="fr-CA" altLang="en-US" sz="2200" dirty="0" smtClean="0">
                <a:ea typeface="ＭＳ Ｐゴシック" pitchFamily="34" charset="-128"/>
              </a:rPr>
              <a:t>Nations de la </a:t>
            </a:r>
            <a:r>
              <a:rPr lang="fr-CA" altLang="en-US" sz="2200" dirty="0" err="1" smtClean="0">
                <a:ea typeface="ＭＳ Ｐゴシック" pitchFamily="34" charset="-128"/>
              </a:rPr>
              <a:t>C.-B</a:t>
            </a:r>
            <a:r>
              <a:rPr lang="fr-CA" altLang="en-US" sz="2200" dirty="0" smtClean="0">
                <a:ea typeface="ＭＳ Ｐゴシック" pitchFamily="34" charset="-128"/>
              </a:rPr>
              <a:t>.</a:t>
            </a:r>
          </a:p>
          <a:p>
            <a:pPr>
              <a:spcBef>
                <a:spcPts val="50"/>
              </a:spcBef>
            </a:pPr>
            <a:r>
              <a:rPr lang="en-CA" altLang="en-US" sz="2200" dirty="0" smtClean="0">
                <a:ea typeface="ＭＳ Ｐゴシック" pitchFamily="34" charset="-128"/>
              </a:rPr>
              <a:t>2019 et après : </a:t>
            </a:r>
            <a:r>
              <a:rPr lang="fr-CA" altLang="en-US" sz="2200" dirty="0">
                <a:ea typeface="ＭＳ Ｐゴシック" pitchFamily="34" charset="-128"/>
              </a:rPr>
              <a:t>l'APN continuera d'appuyer le </a:t>
            </a:r>
            <a:r>
              <a:rPr lang="fr-CA" altLang="en-US" sz="2200" dirty="0" smtClean="0">
                <a:ea typeface="ＭＳ Ｐゴシック" pitchFamily="34" charset="-128"/>
              </a:rPr>
              <a:t>Conseil </a:t>
            </a:r>
            <a:r>
              <a:rPr lang="fr-CA" altLang="en-US" sz="2200" dirty="0">
                <a:ea typeface="ＭＳ Ｐゴシック" pitchFamily="34" charset="-128"/>
              </a:rPr>
              <a:t>des Premières Nations de la </a:t>
            </a:r>
            <a:r>
              <a:rPr lang="fr-CA" altLang="en-US" sz="2200" dirty="0" err="1" smtClean="0">
                <a:ea typeface="ＭＳ Ｐゴシック" pitchFamily="34" charset="-128"/>
              </a:rPr>
              <a:t>C.-B</a:t>
            </a:r>
            <a:r>
              <a:rPr lang="fr-CA" altLang="en-US" sz="2200" dirty="0" smtClean="0">
                <a:ea typeface="ＭＳ Ｐゴシック" pitchFamily="34" charset="-128"/>
              </a:rPr>
              <a:t>. </a:t>
            </a:r>
            <a:r>
              <a:rPr lang="fr-CA" altLang="en-US" sz="2200" dirty="0">
                <a:ea typeface="ＭＳ Ｐゴシック" pitchFamily="34" charset="-128"/>
              </a:rPr>
              <a:t>sur le logement et les infrastructures </a:t>
            </a:r>
            <a:r>
              <a:rPr lang="fr-CA" altLang="en-US" sz="2200" dirty="0" smtClean="0">
                <a:ea typeface="ＭＳ Ｐゴシック" pitchFamily="34" charset="-128"/>
              </a:rPr>
              <a:t>et </a:t>
            </a:r>
            <a:r>
              <a:rPr lang="fr-CA" altLang="en-US" sz="2200" dirty="0">
                <a:ea typeface="ＭＳ Ｐゴシック" pitchFamily="34" charset="-128"/>
              </a:rPr>
              <a:t>toute région ou sous-région qui entamera des pourparlers avec le Canada sur la prise en charge du logement et la compétence en la </a:t>
            </a:r>
            <a:r>
              <a:rPr lang="fr-CA" altLang="en-US" sz="2200" dirty="0" smtClean="0">
                <a:ea typeface="ＭＳ Ｐゴシック" pitchFamily="34" charset="-128"/>
              </a:rPr>
              <a:t>matière.</a:t>
            </a:r>
            <a:endParaRPr lang="en-CA" altLang="en-US" sz="2200" dirty="0" smtClean="0">
              <a:ea typeface="ＭＳ Ｐゴシック" pitchFamily="34" charset="-128"/>
            </a:endParaRPr>
          </a:p>
        </p:txBody>
      </p:sp>
      <p:sp>
        <p:nvSpPr>
          <p:cNvPr id="31747" name="TextBox 2"/>
          <p:cNvSpPr txBox="1">
            <a:spLocks noChangeArrowheads="1"/>
          </p:cNvSpPr>
          <p:nvPr/>
        </p:nvSpPr>
        <p:spPr bwMode="auto">
          <a:xfrm>
            <a:off x="7308850" y="4587875"/>
            <a:ext cx="1800225"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spcBef>
                <a:spcPct val="0"/>
              </a:spcBef>
              <a:buFontTx/>
              <a:buNone/>
            </a:pPr>
            <a:r>
              <a:rPr lang="en-US" altLang="en-US" sz="1200" dirty="0" smtClean="0"/>
              <a:t>20 </a:t>
            </a:r>
            <a:r>
              <a:rPr lang="en-US" altLang="en-US" sz="1200" dirty="0" err="1" smtClean="0"/>
              <a:t>juin</a:t>
            </a:r>
            <a:r>
              <a:rPr lang="en-US" altLang="en-US" sz="1200" dirty="0" smtClean="0"/>
              <a:t> 2019, page  </a:t>
            </a:r>
            <a:r>
              <a:rPr lang="en-US" altLang="en-US" sz="1200" dirty="0"/>
              <a:t>20</a:t>
            </a:r>
            <a:endParaRPr lang="en-CA" altLang="en-US" sz="12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Content Placeholder 1">
            <a:extLst>
              <a:ext uri="{FF2B5EF4-FFF2-40B4-BE49-F238E27FC236}"/>
            </a:extLst>
          </p:cNvPr>
          <p:cNvSpPr>
            <a:spLocks noGrp="1" noChangeArrowheads="1"/>
          </p:cNvSpPr>
          <p:nvPr>
            <p:ph idx="1"/>
          </p:nvPr>
        </p:nvSpPr>
        <p:spPr>
          <a:xfrm>
            <a:off x="250825" y="1635125"/>
            <a:ext cx="8229600" cy="3030538"/>
          </a:xfrm>
        </p:spPr>
        <p:txBody>
          <a:bodyPr/>
          <a:lstStyle/>
          <a:p>
            <a:pPr>
              <a:defRPr/>
            </a:pPr>
            <a:r>
              <a:rPr lang="fr-CA" sz="2200" dirty="0" smtClean="0"/>
              <a:t>Automne 2019 – Hiver 2020 - l’APN créera </a:t>
            </a:r>
            <a:r>
              <a:rPr lang="fr-CA" sz="2200" b="1" dirty="0" smtClean="0"/>
              <a:t>l’Institut national de politique et de recherche sur le logement des Premières Nations</a:t>
            </a:r>
            <a:r>
              <a:rPr lang="fr-CA" sz="2200" dirty="0" smtClean="0"/>
              <a:t> afin de pouvoir commencer à aider les Premières Nations au printemps de 2020.</a:t>
            </a:r>
            <a:br>
              <a:rPr lang="fr-CA" sz="2200" dirty="0" smtClean="0"/>
            </a:br>
            <a:endParaRPr lang="fr-CA" sz="2200" dirty="0" smtClean="0"/>
          </a:p>
          <a:p>
            <a:pPr>
              <a:defRPr/>
            </a:pPr>
            <a:r>
              <a:rPr lang="fr-CA" sz="2200" dirty="0" smtClean="0"/>
              <a:t>Faire </a:t>
            </a:r>
            <a:r>
              <a:rPr lang="fr-CA" sz="2200" dirty="0"/>
              <a:t>le suivi du projet de loi C-92 afin que toute augmentation de la population découlant de la nouvelle loi sur la protection de </a:t>
            </a:r>
            <a:r>
              <a:rPr lang="fr-CA" sz="2200" dirty="0" smtClean="0"/>
              <a:t>l’enfance </a:t>
            </a:r>
            <a:r>
              <a:rPr lang="fr-CA" sz="2200" dirty="0"/>
              <a:t>soit prise en compte dans les besoins budgétaires en matière de logement. </a:t>
            </a:r>
          </a:p>
          <a:p>
            <a:pPr marL="0" indent="0">
              <a:buFontTx/>
              <a:buNone/>
              <a:defRPr/>
            </a:pPr>
            <a:endParaRPr lang="fr-CA" sz="2400" dirty="0" smtClean="0"/>
          </a:p>
          <a:p>
            <a:pPr>
              <a:defRPr/>
            </a:pPr>
            <a:endParaRPr lang="fr-CA" altLang="en-US" dirty="0">
              <a:ea typeface="ＭＳ Ｐゴシック" panose="020B0600070205080204" pitchFamily="34" charset="-128"/>
            </a:endParaRPr>
          </a:p>
        </p:txBody>
      </p:sp>
      <p:sp>
        <p:nvSpPr>
          <p:cNvPr id="32771" name="TextBox 2"/>
          <p:cNvSpPr txBox="1">
            <a:spLocks noChangeArrowheads="1"/>
          </p:cNvSpPr>
          <p:nvPr/>
        </p:nvSpPr>
        <p:spPr bwMode="auto">
          <a:xfrm>
            <a:off x="7308850" y="4587875"/>
            <a:ext cx="1800225"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spcBef>
                <a:spcPct val="0"/>
              </a:spcBef>
              <a:buFontTx/>
              <a:buNone/>
            </a:pPr>
            <a:r>
              <a:rPr lang="en-US" altLang="en-US" sz="1200" dirty="0" smtClean="0"/>
              <a:t>20 </a:t>
            </a:r>
            <a:r>
              <a:rPr lang="en-US" altLang="en-US" sz="1200" dirty="0" err="1" smtClean="0"/>
              <a:t>juin</a:t>
            </a:r>
            <a:r>
              <a:rPr lang="en-US" altLang="en-US" sz="1200" dirty="0" smtClean="0"/>
              <a:t> 2019, page  </a:t>
            </a:r>
            <a:r>
              <a:rPr lang="en-US" altLang="en-US" sz="1200" dirty="0"/>
              <a:t>21</a:t>
            </a:r>
            <a:endParaRPr lang="en-CA" altLang="en-US" sz="12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extLst>
          </p:cNvPr>
          <p:cNvSpPr>
            <a:spLocks noGrp="1"/>
          </p:cNvSpPr>
          <p:nvPr>
            <p:ph idx="1"/>
          </p:nvPr>
        </p:nvSpPr>
        <p:spPr>
          <a:xfrm>
            <a:off x="395536" y="1419622"/>
            <a:ext cx="8291264" cy="3174603"/>
          </a:xfrm>
          <a:extLst/>
        </p:spPr>
        <p:txBody>
          <a:bodyPr/>
          <a:lstStyle/>
          <a:p>
            <a:pPr marL="0" indent="0">
              <a:buFontTx/>
              <a:buNone/>
              <a:defRPr/>
            </a:pPr>
            <a:r>
              <a:rPr lang="fr-CA" sz="2100" b="1" dirty="0" smtClean="0"/>
              <a:t>ENJEU n</a:t>
            </a:r>
            <a:r>
              <a:rPr lang="fr-CA" sz="2100" b="1" baseline="30000" dirty="0" smtClean="0"/>
              <a:t>o</a:t>
            </a:r>
            <a:r>
              <a:rPr lang="fr-CA" sz="2100" b="1" dirty="0" smtClean="0"/>
              <a:t> 3 : Mobilisation nationale pour la réforme de la politique de fonctionnement et d’entretien – Compte rendu et prochaines étapes</a:t>
            </a:r>
          </a:p>
          <a:p>
            <a:pPr>
              <a:defRPr/>
            </a:pPr>
            <a:r>
              <a:rPr lang="fr-CA" sz="2100" dirty="0" smtClean="0"/>
              <a:t>La mobilisation des Premières Nations pour le fonctionnement et l’entretien (FE) dans toutes les régions vient de se terminer.</a:t>
            </a:r>
          </a:p>
          <a:p>
            <a:pPr>
              <a:defRPr/>
            </a:pPr>
            <a:r>
              <a:rPr lang="fr-CA" sz="2100" dirty="0" smtClean="0"/>
              <a:t>Les messages clés des Premières Nations sont les suivants :</a:t>
            </a:r>
          </a:p>
          <a:p>
            <a:pPr marL="742950">
              <a:buFont typeface="Courier New" panose="02070309020205020404" pitchFamily="49" charset="0"/>
              <a:buChar char="o"/>
              <a:defRPr/>
            </a:pPr>
            <a:r>
              <a:rPr lang="fr-CA" sz="2100" dirty="0" smtClean="0"/>
              <a:t>Toutes les régions ont été unanimes pour dire que l’actuelle politique de financement du fonctionnement et de l’entretien de SAC ne prévoit pas un financement suffisant pour que les actifs atteignent leur durée de vie prévue.</a:t>
            </a:r>
            <a:r>
              <a:rPr lang="fr-CA" sz="2200" dirty="0" smtClean="0"/>
              <a:t/>
            </a:r>
            <a:br>
              <a:rPr lang="fr-CA" sz="2200" dirty="0" smtClean="0"/>
            </a:br>
            <a:endParaRPr lang="fr-CA" sz="2200" dirty="0" smtClean="0"/>
          </a:p>
          <a:p>
            <a:pPr>
              <a:defRPr/>
            </a:pPr>
            <a:endParaRPr lang="fr-CA" sz="2400" dirty="0">
              <a:highlight>
                <a:srgbClr val="FFFF00"/>
              </a:highlight>
            </a:endParaRPr>
          </a:p>
        </p:txBody>
      </p:sp>
      <p:sp>
        <p:nvSpPr>
          <p:cNvPr id="33795" name="TextBox 2"/>
          <p:cNvSpPr txBox="1">
            <a:spLocks noChangeArrowheads="1"/>
          </p:cNvSpPr>
          <p:nvPr/>
        </p:nvSpPr>
        <p:spPr bwMode="auto">
          <a:xfrm>
            <a:off x="7308850" y="4587875"/>
            <a:ext cx="1800225"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spcBef>
                <a:spcPct val="0"/>
              </a:spcBef>
              <a:buFontTx/>
              <a:buNone/>
            </a:pPr>
            <a:r>
              <a:rPr lang="en-US" altLang="en-US" sz="1200" dirty="0" smtClean="0"/>
              <a:t>20 </a:t>
            </a:r>
            <a:r>
              <a:rPr lang="en-US" altLang="en-US" sz="1200" dirty="0" err="1" smtClean="0"/>
              <a:t>juin</a:t>
            </a:r>
            <a:r>
              <a:rPr lang="en-US" altLang="en-US" sz="1200" dirty="0" smtClean="0"/>
              <a:t> 2019, page  </a:t>
            </a:r>
            <a:r>
              <a:rPr lang="en-US" altLang="en-US" sz="1200" dirty="0"/>
              <a:t>22</a:t>
            </a:r>
            <a:endParaRPr lang="en-CA" altLang="en-US" sz="12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Content Placeholder 1"/>
          <p:cNvSpPr>
            <a:spLocks noGrp="1" noChangeArrowheads="1"/>
          </p:cNvSpPr>
          <p:nvPr>
            <p:ph idx="1"/>
          </p:nvPr>
        </p:nvSpPr>
        <p:spPr>
          <a:xfrm>
            <a:off x="457200" y="1563688"/>
            <a:ext cx="8229600" cy="3168650"/>
          </a:xfrm>
        </p:spPr>
        <p:txBody>
          <a:bodyPr/>
          <a:lstStyle/>
          <a:p>
            <a:pPr marL="457200" indent="-228600">
              <a:buFont typeface="Courier New" pitchFamily="49" charset="0"/>
              <a:buChar char="o"/>
            </a:pPr>
            <a:r>
              <a:rPr lang="fr-CA" altLang="en-US" sz="2400" dirty="0" smtClean="0">
                <a:ea typeface="ＭＳ Ｐゴシック" pitchFamily="34" charset="-128"/>
              </a:rPr>
              <a:t>La </a:t>
            </a:r>
            <a:r>
              <a:rPr lang="fr-CA" altLang="en-US" sz="2400" dirty="0">
                <a:ea typeface="ＭＳ Ｐゴシック" pitchFamily="34" charset="-128"/>
              </a:rPr>
              <a:t>planification de la gestion des </a:t>
            </a:r>
            <a:r>
              <a:rPr lang="fr-CA" altLang="en-US" sz="2400" dirty="0" smtClean="0">
                <a:ea typeface="ＭＳ Ｐゴシック" pitchFamily="34" charset="-128"/>
              </a:rPr>
              <a:t>actifs intéresse </a:t>
            </a:r>
            <a:r>
              <a:rPr lang="fr-CA" altLang="en-US" sz="2400" dirty="0">
                <a:ea typeface="ＭＳ Ｐゴシック" pitchFamily="34" charset="-128"/>
              </a:rPr>
              <a:t>beaucoup les régions, pour autant que le soutien nécessaire soit fourni.</a:t>
            </a:r>
            <a:endParaRPr lang="en-CA" altLang="en-US" sz="2400" dirty="0" smtClean="0">
              <a:ea typeface="ＭＳ Ｐゴシック" pitchFamily="34" charset="-128"/>
            </a:endParaRPr>
          </a:p>
          <a:p>
            <a:pPr marL="457200" indent="-228600">
              <a:buFont typeface="Courier New" pitchFamily="49" charset="0"/>
              <a:buChar char="o"/>
            </a:pPr>
            <a:r>
              <a:rPr lang="fr-CA" altLang="en-US" sz="2400" dirty="0">
                <a:ea typeface="ＭＳ Ｐゴシック" pitchFamily="34" charset="-128"/>
              </a:rPr>
              <a:t>Le soutien requis consiste principalement en des fonds supplémentaires, de la formation, des modèles et une sensibilisation accrue afin </a:t>
            </a:r>
            <a:r>
              <a:rPr lang="fr-CA" altLang="en-US" sz="2400" dirty="0" smtClean="0">
                <a:ea typeface="ＭＳ Ｐゴシック" pitchFamily="34" charset="-128"/>
              </a:rPr>
              <a:t>d’accroître la participation</a:t>
            </a:r>
            <a:r>
              <a:rPr lang="en-CA" altLang="en-US" sz="2400" dirty="0" smtClean="0">
                <a:ea typeface="ＭＳ Ｐゴシック" pitchFamily="34" charset="-128"/>
              </a:rPr>
              <a:t>.</a:t>
            </a:r>
          </a:p>
          <a:p>
            <a:pPr marL="457200" indent="-228600">
              <a:buFont typeface="Courier New" pitchFamily="49" charset="0"/>
              <a:buChar char="o"/>
            </a:pPr>
            <a:r>
              <a:rPr lang="fr-CA" altLang="en-US" sz="2400" dirty="0">
                <a:ea typeface="ＭＳ Ｐゴシック" pitchFamily="34" charset="-128"/>
              </a:rPr>
              <a:t>Il y a </a:t>
            </a:r>
            <a:r>
              <a:rPr lang="fr-CA" altLang="en-US" sz="2400" dirty="0" smtClean="0">
                <a:ea typeface="ＭＳ Ｐゴシック" pitchFamily="34" charset="-128"/>
              </a:rPr>
              <a:t>un </a:t>
            </a:r>
            <a:r>
              <a:rPr lang="fr-CA" altLang="en-US" sz="2400" dirty="0">
                <a:ea typeface="ＭＳ Ｐゴシック" pitchFamily="34" charset="-128"/>
              </a:rPr>
              <a:t>appui unanime en faveur </a:t>
            </a:r>
            <a:r>
              <a:rPr lang="fr-CA" altLang="en-US" sz="2400" dirty="0" smtClean="0">
                <a:ea typeface="ＭＳ Ｐゴシック" pitchFamily="34" charset="-128"/>
              </a:rPr>
              <a:t>d’une </a:t>
            </a:r>
            <a:r>
              <a:rPr lang="fr-CA" altLang="en-US" sz="2400" dirty="0">
                <a:ea typeface="ＭＳ Ｐゴシック" pitchFamily="34" charset="-128"/>
              </a:rPr>
              <a:t>plus grande transparence de la part du gouvernement </a:t>
            </a:r>
            <a:r>
              <a:rPr lang="fr-CA" altLang="en-US" sz="2400" dirty="0" smtClean="0">
                <a:ea typeface="ＭＳ Ｐゴシック" pitchFamily="34" charset="-128"/>
              </a:rPr>
              <a:t>fédéral</a:t>
            </a:r>
            <a:r>
              <a:rPr lang="en-CA" altLang="en-US" sz="2400" dirty="0" smtClean="0">
                <a:ea typeface="ＭＳ Ｐゴシック" pitchFamily="34" charset="-128"/>
              </a:rPr>
              <a:t>.</a:t>
            </a:r>
            <a:endParaRPr lang="en-GB" altLang="en-US" sz="2400" dirty="0" smtClean="0">
              <a:ea typeface="ＭＳ Ｐゴシック" pitchFamily="34" charset="-128"/>
            </a:endParaRPr>
          </a:p>
        </p:txBody>
      </p:sp>
      <p:sp>
        <p:nvSpPr>
          <p:cNvPr id="34819" name="TextBox 2"/>
          <p:cNvSpPr txBox="1">
            <a:spLocks noChangeArrowheads="1"/>
          </p:cNvSpPr>
          <p:nvPr/>
        </p:nvSpPr>
        <p:spPr bwMode="auto">
          <a:xfrm>
            <a:off x="7092280" y="4726781"/>
            <a:ext cx="2016795"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spcBef>
                <a:spcPct val="0"/>
              </a:spcBef>
              <a:buFontTx/>
              <a:buNone/>
            </a:pPr>
            <a:r>
              <a:rPr lang="en-US" altLang="en-US" sz="1200" dirty="0" smtClean="0"/>
              <a:t>20 </a:t>
            </a:r>
            <a:r>
              <a:rPr lang="en-US" altLang="en-US" sz="1200" dirty="0" err="1" smtClean="0"/>
              <a:t>juin</a:t>
            </a:r>
            <a:r>
              <a:rPr lang="en-US" altLang="en-US" sz="1200" dirty="0" smtClean="0"/>
              <a:t> 2019, page  </a:t>
            </a:r>
            <a:r>
              <a:rPr lang="en-US" altLang="en-US" sz="1200" dirty="0"/>
              <a:t>23</a:t>
            </a:r>
            <a:endParaRPr lang="en-CA" altLang="en-US" sz="12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Content Placeholder 1"/>
          <p:cNvSpPr>
            <a:spLocks noGrp="1" noChangeArrowheads="1"/>
          </p:cNvSpPr>
          <p:nvPr>
            <p:ph idx="1"/>
          </p:nvPr>
        </p:nvSpPr>
        <p:spPr>
          <a:xfrm>
            <a:off x="457200" y="1563688"/>
            <a:ext cx="8229600" cy="3030537"/>
          </a:xfrm>
        </p:spPr>
        <p:txBody>
          <a:bodyPr/>
          <a:lstStyle/>
          <a:p>
            <a:r>
              <a:rPr lang="fr-CA" altLang="en-US" sz="2400" dirty="0" smtClean="0">
                <a:ea typeface="ＭＳ Ｐゴシック" pitchFamily="34" charset="-128"/>
              </a:rPr>
              <a:t>Une nouvelle ébauche de politique de fonctionnement et d’entretien (FE) a été rédigée et présentée à chaque séance de mobilisation régionale.</a:t>
            </a:r>
          </a:p>
          <a:p>
            <a:r>
              <a:rPr lang="fr-CA" altLang="en-US" sz="2400" dirty="0" smtClean="0">
                <a:ea typeface="ＭＳ Ｐゴシック" pitchFamily="34" charset="-128"/>
              </a:rPr>
              <a:t>La nouvelle politique utilise une approche de planification de gestion des actifs pour déterminer les besoins de financement pour le FE.</a:t>
            </a:r>
          </a:p>
          <a:p>
            <a:r>
              <a:rPr lang="fr-CA" altLang="en-US" sz="2400" dirty="0" smtClean="0">
                <a:ea typeface="ＭＳ Ｐゴシック" pitchFamily="34" charset="-128"/>
              </a:rPr>
              <a:t>Il y a actuellement 12 projets pilotes de planification des actifs qui se déroulent dans 6 régions.</a:t>
            </a:r>
          </a:p>
        </p:txBody>
      </p:sp>
      <p:sp>
        <p:nvSpPr>
          <p:cNvPr id="35843" name="TextBox 2"/>
          <p:cNvSpPr txBox="1">
            <a:spLocks noChangeArrowheads="1"/>
          </p:cNvSpPr>
          <p:nvPr/>
        </p:nvSpPr>
        <p:spPr bwMode="auto">
          <a:xfrm>
            <a:off x="7308850" y="4587875"/>
            <a:ext cx="1800225"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spcBef>
                <a:spcPct val="0"/>
              </a:spcBef>
              <a:buFontTx/>
              <a:buNone/>
            </a:pPr>
            <a:r>
              <a:rPr lang="en-US" altLang="en-US" sz="1200" dirty="0" smtClean="0"/>
              <a:t>20 </a:t>
            </a:r>
            <a:r>
              <a:rPr lang="en-US" altLang="en-US" sz="1200" dirty="0" err="1" smtClean="0"/>
              <a:t>juin</a:t>
            </a:r>
            <a:r>
              <a:rPr lang="en-US" altLang="en-US" sz="1200" dirty="0" smtClean="0"/>
              <a:t> 2019, page  </a:t>
            </a:r>
            <a:r>
              <a:rPr lang="en-US" altLang="en-US" sz="1200" dirty="0"/>
              <a:t>24</a:t>
            </a:r>
            <a:endParaRPr lang="en-CA" altLang="en-US" sz="12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Content Placeholder 1"/>
          <p:cNvSpPr>
            <a:spLocks noGrp="1" noChangeArrowheads="1"/>
          </p:cNvSpPr>
          <p:nvPr>
            <p:ph idx="1"/>
          </p:nvPr>
        </p:nvSpPr>
        <p:spPr>
          <a:xfrm>
            <a:off x="467544" y="1419622"/>
            <a:ext cx="8219256" cy="3312716"/>
          </a:xfrm>
        </p:spPr>
        <p:txBody>
          <a:bodyPr/>
          <a:lstStyle/>
          <a:p>
            <a:r>
              <a:rPr lang="fr-CA" altLang="en-US" sz="2300" dirty="0" smtClean="0">
                <a:ea typeface="ＭＳ Ｐゴシック" pitchFamily="34" charset="-128"/>
              </a:rPr>
              <a:t>Les projets pilotes aideront à déterminer l’écart entre le financement accordé en vertu de la politique actuelle de fonctionnement et d’entretien (FE) de SAC et le financement qui est vraiment nécessaire.</a:t>
            </a:r>
          </a:p>
          <a:p>
            <a:r>
              <a:rPr lang="fr-CA" altLang="en-US" sz="2300" dirty="0" smtClean="0">
                <a:ea typeface="ＭＳ Ｐゴシック" pitchFamily="34" charset="-128"/>
              </a:rPr>
              <a:t>Les résultats des projets pilotes devraient être prêts à partir de juillet 2019.</a:t>
            </a:r>
          </a:p>
          <a:p>
            <a:r>
              <a:rPr lang="fr-CA" altLang="en-US" sz="2300" dirty="0">
                <a:ea typeface="ＭＳ Ｐゴシック" pitchFamily="34" charset="-128"/>
              </a:rPr>
              <a:t>En fonction des résultats des projets pilotes et </a:t>
            </a:r>
            <a:r>
              <a:rPr lang="fr-CA" altLang="en-US" sz="2300" dirty="0" smtClean="0">
                <a:ea typeface="ＭＳ Ｐゴシック" pitchFamily="34" charset="-128"/>
              </a:rPr>
              <a:t>d’autres </a:t>
            </a:r>
            <a:r>
              <a:rPr lang="fr-CA" altLang="en-US" sz="2300" dirty="0">
                <a:ea typeface="ＭＳ Ｐゴシック" pitchFamily="34" charset="-128"/>
              </a:rPr>
              <a:t>sources de données disponibles, on déterminera les besoins réels en matière de financement </a:t>
            </a:r>
            <a:r>
              <a:rPr lang="fr-CA" altLang="en-US" sz="2300" dirty="0" smtClean="0">
                <a:ea typeface="ＭＳ Ｐゴシック" pitchFamily="34" charset="-128"/>
              </a:rPr>
              <a:t>du FE.</a:t>
            </a:r>
          </a:p>
        </p:txBody>
      </p:sp>
      <p:sp>
        <p:nvSpPr>
          <p:cNvPr id="36867" name="TextBox 2"/>
          <p:cNvSpPr txBox="1">
            <a:spLocks noChangeArrowheads="1"/>
          </p:cNvSpPr>
          <p:nvPr/>
        </p:nvSpPr>
        <p:spPr bwMode="auto">
          <a:xfrm>
            <a:off x="7380313" y="4697332"/>
            <a:ext cx="1763688"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spcBef>
                <a:spcPct val="0"/>
              </a:spcBef>
              <a:buFontTx/>
              <a:buNone/>
            </a:pPr>
            <a:r>
              <a:rPr lang="en-US" altLang="en-US" sz="1200" dirty="0" smtClean="0"/>
              <a:t>20 </a:t>
            </a:r>
            <a:r>
              <a:rPr lang="en-US" altLang="en-US" sz="1200" dirty="0" err="1" smtClean="0"/>
              <a:t>juin</a:t>
            </a:r>
            <a:r>
              <a:rPr lang="en-US" altLang="en-US" sz="1200" dirty="0" smtClean="0"/>
              <a:t> 2019, page  </a:t>
            </a:r>
            <a:r>
              <a:rPr lang="en-US" altLang="en-US" sz="1200" dirty="0"/>
              <a:t>25</a:t>
            </a:r>
            <a:endParaRPr lang="en-CA" altLang="en-US" sz="12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Content Placeholder 1"/>
          <p:cNvSpPr>
            <a:spLocks noGrp="1" noChangeArrowheads="1"/>
          </p:cNvSpPr>
          <p:nvPr>
            <p:ph idx="1"/>
          </p:nvPr>
        </p:nvSpPr>
        <p:spPr>
          <a:xfrm>
            <a:off x="457200" y="1563688"/>
            <a:ext cx="8229600" cy="3030537"/>
          </a:xfrm>
        </p:spPr>
        <p:txBody>
          <a:bodyPr/>
          <a:lstStyle/>
          <a:p>
            <a:r>
              <a:rPr lang="fr-CA" altLang="en-US" sz="2400" dirty="0" smtClean="0">
                <a:ea typeface="ＭＳ Ｐゴシック" pitchFamily="34" charset="-128"/>
              </a:rPr>
              <a:t>À partir de cet automne, l’APN, en collaboration avec les régions, mettra au point, avec SAC, une nouvelle politique de fonctionnement et d’entretien (FE).</a:t>
            </a:r>
          </a:p>
          <a:p>
            <a:r>
              <a:rPr lang="fr-CA" altLang="en-US" sz="2400" dirty="0" smtClean="0">
                <a:ea typeface="ＭＳ Ｐゴシック" pitchFamily="34" charset="-128"/>
              </a:rPr>
              <a:t>Cet exercice comprendra, entre autres, une aide fournie à SAC pour </a:t>
            </a:r>
            <a:r>
              <a:rPr lang="fr-CA" altLang="en-US" sz="2400" dirty="0">
                <a:ea typeface="ＭＳ Ｐゴシック" pitchFamily="34" charset="-128"/>
              </a:rPr>
              <a:t>la rédaction d’une </a:t>
            </a:r>
            <a:r>
              <a:rPr lang="fr-CA" altLang="en-US" sz="2400" dirty="0" smtClean="0">
                <a:ea typeface="ＭＳ Ｐゴシック" pitchFamily="34" charset="-128"/>
              </a:rPr>
              <a:t>proposition </a:t>
            </a:r>
            <a:r>
              <a:rPr lang="fr-CA" altLang="en-US" sz="2400" dirty="0" err="1">
                <a:ea typeface="ＭＳ Ｐゴシック" pitchFamily="34" charset="-128"/>
              </a:rPr>
              <a:t>prébudgétaire</a:t>
            </a:r>
            <a:r>
              <a:rPr lang="fr-CA" altLang="en-US" sz="2400" dirty="0">
                <a:ea typeface="ＭＳ Ｐゴシック" pitchFamily="34" charset="-128"/>
              </a:rPr>
              <a:t> au gouvernement </a:t>
            </a:r>
            <a:r>
              <a:rPr lang="fr-CA" altLang="en-US" sz="2400" dirty="0" smtClean="0">
                <a:ea typeface="ＭＳ Ｐゴシック" pitchFamily="34" charset="-128"/>
              </a:rPr>
              <a:t>fédéral portant sur les besoins réels de FE.</a:t>
            </a:r>
          </a:p>
        </p:txBody>
      </p:sp>
      <p:sp>
        <p:nvSpPr>
          <p:cNvPr id="37891" name="TextBox 2"/>
          <p:cNvSpPr txBox="1">
            <a:spLocks noChangeArrowheads="1"/>
          </p:cNvSpPr>
          <p:nvPr/>
        </p:nvSpPr>
        <p:spPr bwMode="auto">
          <a:xfrm>
            <a:off x="7308850" y="4587875"/>
            <a:ext cx="1800225"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spcBef>
                <a:spcPct val="0"/>
              </a:spcBef>
              <a:buFontTx/>
              <a:buNone/>
            </a:pPr>
            <a:r>
              <a:rPr lang="en-US" altLang="en-US" sz="1200" dirty="0" smtClean="0"/>
              <a:t>20 </a:t>
            </a:r>
            <a:r>
              <a:rPr lang="en-US" altLang="en-US" sz="1200" dirty="0" err="1" smtClean="0"/>
              <a:t>juin</a:t>
            </a:r>
            <a:r>
              <a:rPr lang="en-US" altLang="en-US" sz="1200" dirty="0" smtClean="0"/>
              <a:t> 2019, page  </a:t>
            </a:r>
            <a:r>
              <a:rPr lang="en-US" altLang="en-US" sz="1200" dirty="0"/>
              <a:t>26</a:t>
            </a:r>
            <a:endParaRPr lang="en-CA" altLang="en-US" sz="12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Content Placeholder 1"/>
          <p:cNvSpPr>
            <a:spLocks noGrp="1" noChangeArrowheads="1"/>
          </p:cNvSpPr>
          <p:nvPr>
            <p:ph idx="1"/>
          </p:nvPr>
        </p:nvSpPr>
        <p:spPr>
          <a:xfrm>
            <a:off x="457200" y="1563688"/>
            <a:ext cx="8229600" cy="3030537"/>
          </a:xfrm>
        </p:spPr>
        <p:txBody>
          <a:bodyPr/>
          <a:lstStyle/>
          <a:p>
            <a:endParaRPr lang="en-CA" altLang="en-US" sz="2400" dirty="0" smtClean="0">
              <a:ea typeface="ＭＳ Ｐゴシック" pitchFamily="34" charset="-128"/>
            </a:endParaRPr>
          </a:p>
          <a:p>
            <a:r>
              <a:rPr lang="fr-CA" altLang="en-US" sz="2400" dirty="0" smtClean="0">
                <a:ea typeface="ＭＳ Ｐゴシック" pitchFamily="34" charset="-128"/>
              </a:rPr>
              <a:t>L’APN </a:t>
            </a:r>
            <a:r>
              <a:rPr lang="fr-CA" altLang="en-US" sz="2400" dirty="0">
                <a:ea typeface="ＭＳ Ｐゴシック" pitchFamily="34" charset="-128"/>
              </a:rPr>
              <a:t>souhaite que </a:t>
            </a:r>
            <a:r>
              <a:rPr lang="fr-CA" altLang="en-US" sz="2400" dirty="0" smtClean="0">
                <a:ea typeface="ＭＳ Ｐゴシック" pitchFamily="34" charset="-128"/>
              </a:rPr>
              <a:t>la Couronne s’engage </a:t>
            </a:r>
            <a:r>
              <a:rPr lang="fr-CA" altLang="en-US" sz="2400" dirty="0">
                <a:ea typeface="ＭＳ Ｐゴシック" pitchFamily="34" charset="-128"/>
              </a:rPr>
              <a:t>à financer </a:t>
            </a:r>
            <a:r>
              <a:rPr lang="fr-CA" altLang="en-US" sz="2400" dirty="0" smtClean="0">
                <a:ea typeface="ＭＳ Ｐゴシック" pitchFamily="34" charset="-128"/>
              </a:rPr>
              <a:t>entièrement le </a:t>
            </a:r>
            <a:r>
              <a:rPr lang="fr-CA" altLang="en-US" sz="2400" dirty="0">
                <a:ea typeface="ＭＳ Ｐゴシック" pitchFamily="34" charset="-128"/>
              </a:rPr>
              <a:t>fonctionnement et </a:t>
            </a:r>
            <a:r>
              <a:rPr lang="fr-CA" altLang="en-US" sz="2400" dirty="0" smtClean="0">
                <a:ea typeface="ＭＳ Ｐゴシック" pitchFamily="34" charset="-128"/>
              </a:rPr>
              <a:t>l’entretien </a:t>
            </a:r>
            <a:r>
              <a:rPr lang="fr-CA" altLang="en-US" sz="2400" dirty="0">
                <a:ea typeface="ＭＳ Ｐゴシック" pitchFamily="34" charset="-128"/>
              </a:rPr>
              <a:t>des infrastructures des Premières </a:t>
            </a:r>
            <a:r>
              <a:rPr lang="fr-CA" altLang="en-US" sz="2400" dirty="0" smtClean="0">
                <a:ea typeface="ＭＳ Ｐゴシック" pitchFamily="34" charset="-128"/>
              </a:rPr>
              <a:t>Nations pour </a:t>
            </a:r>
            <a:r>
              <a:rPr lang="fr-CA" altLang="en-US" sz="2400" dirty="0">
                <a:ea typeface="ＭＳ Ｐゴシック" pitchFamily="34" charset="-128"/>
              </a:rPr>
              <a:t>en assurer la durabilité.</a:t>
            </a:r>
          </a:p>
          <a:p>
            <a:endParaRPr lang="en-CA" altLang="en-US" sz="2400" dirty="0" smtClean="0">
              <a:ea typeface="ＭＳ Ｐゴシック" pitchFamily="34" charset="-128"/>
            </a:endParaRPr>
          </a:p>
        </p:txBody>
      </p:sp>
      <p:sp>
        <p:nvSpPr>
          <p:cNvPr id="38915" name="TextBox 2"/>
          <p:cNvSpPr txBox="1">
            <a:spLocks noChangeArrowheads="1"/>
          </p:cNvSpPr>
          <p:nvPr/>
        </p:nvSpPr>
        <p:spPr bwMode="auto">
          <a:xfrm>
            <a:off x="7308850" y="4587875"/>
            <a:ext cx="1800225"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spcBef>
                <a:spcPct val="0"/>
              </a:spcBef>
              <a:buFontTx/>
              <a:buNone/>
            </a:pPr>
            <a:r>
              <a:rPr lang="en-US" altLang="en-US" sz="1200" dirty="0" smtClean="0"/>
              <a:t>20 </a:t>
            </a:r>
            <a:r>
              <a:rPr lang="en-US" altLang="en-US" sz="1200" dirty="0" err="1" smtClean="0"/>
              <a:t>juin</a:t>
            </a:r>
            <a:r>
              <a:rPr lang="en-US" altLang="en-US" sz="1200" dirty="0" smtClean="0"/>
              <a:t> 2019, page  </a:t>
            </a:r>
            <a:r>
              <a:rPr lang="en-US" altLang="en-US" sz="1200" dirty="0"/>
              <a:t>27</a:t>
            </a:r>
            <a:endParaRPr lang="en-CA" altLang="en-US" sz="12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Content Placeholder 1"/>
          <p:cNvSpPr>
            <a:spLocks noGrp="1" noChangeArrowheads="1"/>
          </p:cNvSpPr>
          <p:nvPr>
            <p:ph idx="1"/>
          </p:nvPr>
        </p:nvSpPr>
        <p:spPr>
          <a:xfrm>
            <a:off x="457200" y="1563688"/>
            <a:ext cx="8229600" cy="3030537"/>
          </a:xfrm>
        </p:spPr>
        <p:txBody>
          <a:bodyPr/>
          <a:lstStyle/>
          <a:p>
            <a:pPr marL="0" indent="0">
              <a:buFontTx/>
              <a:buNone/>
            </a:pPr>
            <a:r>
              <a:rPr lang="en-CA" altLang="en-US" sz="2400" b="1" dirty="0" err="1" smtClean="0">
                <a:ea typeface="ＭＳ Ｐゴシック" pitchFamily="34" charset="-128"/>
              </a:rPr>
              <a:t>ENJEU</a:t>
            </a:r>
            <a:r>
              <a:rPr lang="en-CA" altLang="en-US" sz="2400" b="1" dirty="0" smtClean="0">
                <a:ea typeface="ＭＳ Ｐゴシック" pitchFamily="34" charset="-128"/>
              </a:rPr>
              <a:t> n</a:t>
            </a:r>
            <a:r>
              <a:rPr lang="en-CA" altLang="en-US" sz="2400" b="1" baseline="30000" dirty="0" smtClean="0">
                <a:ea typeface="ＭＳ Ｐゴシック" pitchFamily="34" charset="-128"/>
              </a:rPr>
              <a:t>o</a:t>
            </a:r>
            <a:r>
              <a:rPr lang="en-CA" altLang="en-US" sz="2400" b="1" dirty="0" smtClean="0">
                <a:ea typeface="ＭＳ Ｐゴシック" pitchFamily="34" charset="-128"/>
              </a:rPr>
              <a:t> 4 : Services </a:t>
            </a:r>
            <a:r>
              <a:rPr lang="en-CA" altLang="en-US" sz="2400" b="1" dirty="0" err="1" smtClean="0">
                <a:ea typeface="ＭＳ Ｐゴシック" pitchFamily="34" charset="-128"/>
              </a:rPr>
              <a:t>d’urgence</a:t>
            </a:r>
            <a:endParaRPr lang="en-CA" altLang="en-US" sz="2400" b="1" dirty="0" smtClean="0">
              <a:ea typeface="ＭＳ Ｐゴシック" pitchFamily="34" charset="-128"/>
            </a:endParaRPr>
          </a:p>
          <a:p>
            <a:pPr marL="0" indent="0">
              <a:buFontTx/>
              <a:buNone/>
            </a:pPr>
            <a:r>
              <a:rPr lang="fr-CA" altLang="en-US" sz="2400" dirty="0">
                <a:ea typeface="ＭＳ Ｐゴシック" pitchFamily="34" charset="-128"/>
              </a:rPr>
              <a:t>Nous continuerons </a:t>
            </a:r>
            <a:r>
              <a:rPr lang="fr-CA" altLang="en-US" sz="2400" dirty="0" smtClean="0">
                <a:ea typeface="ＭＳ Ｐゴシック" pitchFamily="34" charset="-128"/>
              </a:rPr>
              <a:t>à établir </a:t>
            </a:r>
            <a:r>
              <a:rPr lang="fr-CA" altLang="en-US" sz="2400" dirty="0">
                <a:ea typeface="ＭＳ Ｐゴシック" pitchFamily="34" charset="-128"/>
              </a:rPr>
              <a:t>des relations de coopération et de collaboration avec tous les ministères fédéraux qui ont des activités de gestion des urgences et </a:t>
            </a:r>
            <a:r>
              <a:rPr lang="fr-CA" altLang="en-US" sz="2400" dirty="0" smtClean="0">
                <a:ea typeface="ＭＳ Ｐゴシック" pitchFamily="34" charset="-128"/>
              </a:rPr>
              <a:t>à établir </a:t>
            </a:r>
            <a:r>
              <a:rPr lang="fr-CA" altLang="en-US" sz="2400" dirty="0">
                <a:ea typeface="ＭＳ Ｐゴシック" pitchFamily="34" charset="-128"/>
              </a:rPr>
              <a:t>ou </a:t>
            </a:r>
            <a:r>
              <a:rPr lang="fr-CA" altLang="en-US" sz="2400" dirty="0" smtClean="0">
                <a:ea typeface="ＭＳ Ｐゴシック" pitchFamily="34" charset="-128"/>
              </a:rPr>
              <a:t>à entretenir des </a:t>
            </a:r>
            <a:r>
              <a:rPr lang="fr-CA" altLang="en-US" sz="2400" dirty="0">
                <a:ea typeface="ＭＳ Ｐゴシック" pitchFamily="34" charset="-128"/>
              </a:rPr>
              <a:t>relations </a:t>
            </a:r>
            <a:r>
              <a:rPr lang="fr-CA" altLang="en-US" sz="2400" dirty="0" smtClean="0">
                <a:ea typeface="ＭＳ Ｐゴシック" pitchFamily="34" charset="-128"/>
              </a:rPr>
              <a:t>avec </a:t>
            </a:r>
            <a:r>
              <a:rPr lang="fr-CA" altLang="en-US" sz="2400" dirty="0">
                <a:ea typeface="ＭＳ Ｐゴシック" pitchFamily="34" charset="-128"/>
              </a:rPr>
              <a:t>les Premières </a:t>
            </a:r>
            <a:r>
              <a:rPr lang="fr-CA" altLang="en-US" sz="2400" dirty="0" smtClean="0">
                <a:ea typeface="ＭＳ Ｐゴシック" pitchFamily="34" charset="-128"/>
              </a:rPr>
              <a:t>Nations dans </a:t>
            </a:r>
            <a:r>
              <a:rPr lang="fr-CA" altLang="en-US" sz="2400" dirty="0">
                <a:ea typeface="ＭＳ Ｐゴシック" pitchFamily="34" charset="-128"/>
              </a:rPr>
              <a:t>ce domaine</a:t>
            </a:r>
            <a:r>
              <a:rPr lang="fr-CA" altLang="en-US" sz="2400" dirty="0" smtClean="0">
                <a:ea typeface="ＭＳ Ｐゴシック" pitchFamily="34" charset="-128"/>
              </a:rPr>
              <a:t>.</a:t>
            </a:r>
            <a:endParaRPr lang="en-CA" altLang="en-US" sz="2400" dirty="0" smtClean="0">
              <a:ea typeface="ＭＳ Ｐゴシック" pitchFamily="34" charset="-128"/>
            </a:endParaRPr>
          </a:p>
        </p:txBody>
      </p:sp>
      <p:sp>
        <p:nvSpPr>
          <p:cNvPr id="39939" name="TextBox 2"/>
          <p:cNvSpPr txBox="1">
            <a:spLocks noChangeArrowheads="1"/>
          </p:cNvSpPr>
          <p:nvPr/>
        </p:nvSpPr>
        <p:spPr bwMode="auto">
          <a:xfrm>
            <a:off x="7308850" y="4587875"/>
            <a:ext cx="1800225"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spcBef>
                <a:spcPct val="0"/>
              </a:spcBef>
              <a:buFontTx/>
              <a:buNone/>
            </a:pPr>
            <a:r>
              <a:rPr lang="en-US" altLang="en-US" sz="1200" dirty="0" smtClean="0"/>
              <a:t>20 </a:t>
            </a:r>
            <a:r>
              <a:rPr lang="en-US" altLang="en-US" sz="1200" dirty="0" err="1" smtClean="0"/>
              <a:t>juin</a:t>
            </a:r>
            <a:r>
              <a:rPr lang="en-US" altLang="en-US" sz="1200" dirty="0" smtClean="0"/>
              <a:t> 2019, page  </a:t>
            </a:r>
            <a:r>
              <a:rPr lang="en-US" altLang="en-US" sz="1200" dirty="0"/>
              <a:t>28</a:t>
            </a:r>
            <a:endParaRPr lang="en-CA" altLang="en-US" sz="12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extLst>
          </p:cNvPr>
          <p:cNvSpPr>
            <a:spLocks noGrp="1"/>
          </p:cNvSpPr>
          <p:nvPr>
            <p:ph idx="1"/>
          </p:nvPr>
        </p:nvSpPr>
        <p:spPr>
          <a:xfrm>
            <a:off x="323528" y="1419622"/>
            <a:ext cx="8568952" cy="3528616"/>
          </a:xfrm>
        </p:spPr>
        <p:txBody>
          <a:bodyPr/>
          <a:lstStyle/>
          <a:p>
            <a:pPr marL="571500" indent="-457200">
              <a:defRPr/>
            </a:pPr>
            <a:r>
              <a:rPr lang="fr-CA" sz="2300" dirty="0" smtClean="0"/>
              <a:t>Organiser le Forum de l’APN sur la gestion des urgences à Regina (</a:t>
            </a:r>
            <a:r>
              <a:rPr lang="fr-CA" sz="2300" dirty="0" err="1" smtClean="0"/>
              <a:t>Sask</a:t>
            </a:r>
            <a:r>
              <a:rPr lang="fr-CA" sz="2300" dirty="0" smtClean="0"/>
              <a:t>.) en septembre 2019.</a:t>
            </a:r>
          </a:p>
          <a:p>
            <a:pPr marL="571500" indent="-457200">
              <a:defRPr/>
            </a:pPr>
            <a:r>
              <a:rPr lang="fr-CA" sz="2300" dirty="0" smtClean="0"/>
              <a:t>Organiser le </a:t>
            </a:r>
            <a:r>
              <a:rPr lang="fr-CA" sz="2300" dirty="0" err="1" smtClean="0"/>
              <a:t>2</a:t>
            </a:r>
            <a:r>
              <a:rPr lang="fr-CA" sz="2300" baseline="30000" dirty="0" err="1" smtClean="0"/>
              <a:t>e</a:t>
            </a:r>
            <a:r>
              <a:rPr lang="fr-CA" sz="2300" dirty="0" smtClean="0"/>
              <a:t> atelier de l’APN sur la gestion des urgences au début de 2020 pour examiner les priorités établies et mettre les membres au courant de la situation.</a:t>
            </a:r>
          </a:p>
          <a:p>
            <a:pPr marL="571500" indent="-457200">
              <a:defRPr/>
            </a:pPr>
            <a:r>
              <a:rPr lang="fr-CA" sz="2300" dirty="0" smtClean="0"/>
              <a:t>Rencontrer les représentants de SAC et discuter de l’élaboration d’un cadre de gestion des urgences des Premières Nations pour combler les lacunes dans les connaissances.</a:t>
            </a:r>
          </a:p>
          <a:p>
            <a:pPr marL="571500" indent="-457200">
              <a:defRPr/>
            </a:pPr>
            <a:endParaRPr lang="fr-CA" sz="2400" dirty="0" smtClean="0"/>
          </a:p>
          <a:p>
            <a:pPr marL="571500" indent="-457200">
              <a:defRPr/>
            </a:pPr>
            <a:endParaRPr lang="fr-CA" sz="2400" dirty="0" smtClean="0"/>
          </a:p>
          <a:p>
            <a:pPr>
              <a:defRPr/>
            </a:pPr>
            <a:endParaRPr lang="fr-CA" dirty="0"/>
          </a:p>
        </p:txBody>
      </p:sp>
      <p:sp>
        <p:nvSpPr>
          <p:cNvPr id="40963" name="TextBox 2"/>
          <p:cNvSpPr txBox="1">
            <a:spLocks noChangeArrowheads="1"/>
          </p:cNvSpPr>
          <p:nvPr/>
        </p:nvSpPr>
        <p:spPr bwMode="auto">
          <a:xfrm>
            <a:off x="7308850" y="4587875"/>
            <a:ext cx="1800225"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spcBef>
                <a:spcPct val="0"/>
              </a:spcBef>
              <a:buFontTx/>
              <a:buNone/>
            </a:pPr>
            <a:r>
              <a:rPr lang="en-US" altLang="en-US" sz="1200" dirty="0" smtClean="0"/>
              <a:t>20 </a:t>
            </a:r>
            <a:r>
              <a:rPr lang="en-US" altLang="en-US" sz="1200" dirty="0" err="1" smtClean="0"/>
              <a:t>juin</a:t>
            </a:r>
            <a:r>
              <a:rPr lang="en-US" altLang="en-US" sz="1200" dirty="0" smtClean="0"/>
              <a:t> 2019, page  </a:t>
            </a:r>
            <a:r>
              <a:rPr lang="en-US" altLang="en-US" sz="1200" dirty="0"/>
              <a:t>29</a:t>
            </a:r>
            <a:endParaRPr lang="en-CA" altLang="en-US" sz="1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Content Placeholder 1">
            <a:extLst>
              <a:ext uri="{FF2B5EF4-FFF2-40B4-BE49-F238E27FC236}"/>
            </a:extLst>
          </p:cNvPr>
          <p:cNvSpPr>
            <a:spLocks noGrp="1" noChangeArrowheads="1"/>
          </p:cNvSpPr>
          <p:nvPr>
            <p:ph idx="1"/>
          </p:nvPr>
        </p:nvSpPr>
        <p:spPr>
          <a:xfrm>
            <a:off x="457200" y="1563688"/>
            <a:ext cx="8229600" cy="3030537"/>
          </a:xfrm>
        </p:spPr>
        <p:txBody>
          <a:bodyPr/>
          <a:lstStyle/>
          <a:p>
            <a:pPr marL="0" indent="0">
              <a:buFontTx/>
              <a:buNone/>
              <a:defRPr/>
            </a:pPr>
            <a:r>
              <a:rPr lang="fr-CA" sz="2000" dirty="0" smtClean="0"/>
              <a:t>Notre mandat collectif relativement à la salubrité de l’eau a son origine dans deux résolutions de l’APN:</a:t>
            </a:r>
          </a:p>
          <a:p>
            <a:pPr lvl="1">
              <a:defRPr/>
            </a:pPr>
            <a:r>
              <a:rPr lang="fr-CA" sz="2000" dirty="0" smtClean="0"/>
              <a:t>26/2018, Soutien aux concepts préliminaires en vue d’une Loi sur la salubrité de </a:t>
            </a:r>
            <a:r>
              <a:rPr lang="fr-CA" sz="2000" dirty="0" err="1" smtClean="0"/>
              <a:t>I’eau</a:t>
            </a:r>
            <a:r>
              <a:rPr lang="fr-CA" sz="2000" dirty="0" smtClean="0"/>
              <a:t> potable des Premières Nations</a:t>
            </a:r>
          </a:p>
          <a:p>
            <a:pPr lvl="1">
              <a:defRPr/>
            </a:pPr>
            <a:r>
              <a:rPr lang="fr-CA" sz="2000" dirty="0" smtClean="0"/>
              <a:t>La résolution de dernière </a:t>
            </a:r>
            <a:r>
              <a:rPr lang="fr-CA" sz="2000" dirty="0"/>
              <a:t>minute 98/2018 </a:t>
            </a:r>
            <a:r>
              <a:rPr lang="fr-CA" sz="2000" dirty="0" smtClean="0"/>
              <a:t>demande d’obtenir </a:t>
            </a:r>
            <a:r>
              <a:rPr lang="fr-CA" sz="2000" dirty="0"/>
              <a:t>des consultations sur </a:t>
            </a:r>
            <a:r>
              <a:rPr lang="fr-CA" sz="2000" dirty="0" smtClean="0"/>
              <a:t>la ligne directrice </a:t>
            </a:r>
            <a:r>
              <a:rPr lang="fr-CA" sz="2000" dirty="0"/>
              <a:t>récemment </a:t>
            </a:r>
            <a:r>
              <a:rPr lang="fr-CA" sz="2000" dirty="0" smtClean="0"/>
              <a:t>promulguée sur </a:t>
            </a:r>
            <a:r>
              <a:rPr lang="fr-CA" sz="2000" dirty="0"/>
              <a:t>la qualité de </a:t>
            </a:r>
            <a:r>
              <a:rPr lang="fr-CA" sz="2000" dirty="0" smtClean="0"/>
              <a:t>l’eau contenant du </a:t>
            </a:r>
            <a:r>
              <a:rPr lang="fr-CA" sz="2000" dirty="0"/>
              <a:t>1, </a:t>
            </a:r>
            <a:r>
              <a:rPr lang="fr-CA" sz="2000" dirty="0" smtClean="0"/>
              <a:t>4-</a:t>
            </a:r>
            <a:r>
              <a:rPr lang="fr-CA" sz="2000" dirty="0" err="1" smtClean="0"/>
              <a:t>dioxane</a:t>
            </a:r>
            <a:r>
              <a:rPr lang="fr-CA" sz="2000" dirty="0" smtClean="0"/>
              <a:t> </a:t>
            </a:r>
          </a:p>
          <a:p>
            <a:pPr marL="0" indent="0">
              <a:buFontTx/>
              <a:buNone/>
              <a:defRPr/>
            </a:pPr>
            <a:r>
              <a:rPr lang="en-CA" dirty="0"/>
              <a:t> </a:t>
            </a:r>
            <a:endParaRPr lang="en-CA" sz="2000" dirty="0"/>
          </a:p>
          <a:p>
            <a:pPr>
              <a:defRPr/>
            </a:pPr>
            <a:endParaRPr lang="en-CA" sz="1800" dirty="0"/>
          </a:p>
          <a:p>
            <a:pPr>
              <a:defRPr/>
            </a:pPr>
            <a:r>
              <a:rPr lang="en-CA" dirty="0"/>
              <a:t> </a:t>
            </a:r>
            <a:endParaRPr lang="en-CA" sz="1800" dirty="0"/>
          </a:p>
          <a:p>
            <a:pPr>
              <a:defRPr/>
            </a:pPr>
            <a:r>
              <a:rPr lang="en-CA" dirty="0"/>
              <a:t> </a:t>
            </a:r>
            <a:endParaRPr lang="en-CA" sz="1800" dirty="0"/>
          </a:p>
          <a:p>
            <a:pPr>
              <a:defRPr/>
            </a:pPr>
            <a:endParaRPr lang="en-US" altLang="en-US" dirty="0">
              <a:ea typeface="ＭＳ Ｐゴシック" panose="020B0600070205080204" pitchFamily="34" charset="-128"/>
            </a:endParaRPr>
          </a:p>
        </p:txBody>
      </p:sp>
      <p:sp>
        <p:nvSpPr>
          <p:cNvPr id="6147" name="TextBox 2"/>
          <p:cNvSpPr txBox="1">
            <a:spLocks noChangeArrowheads="1"/>
          </p:cNvSpPr>
          <p:nvPr/>
        </p:nvSpPr>
        <p:spPr bwMode="auto">
          <a:xfrm>
            <a:off x="7308850" y="4587875"/>
            <a:ext cx="1800225"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spcBef>
                <a:spcPct val="0"/>
              </a:spcBef>
              <a:buFontTx/>
              <a:buNone/>
            </a:pPr>
            <a:r>
              <a:rPr lang="en-US" altLang="en-US" sz="1200" dirty="0" smtClean="0"/>
              <a:t>20 </a:t>
            </a:r>
            <a:r>
              <a:rPr lang="en-US" altLang="en-US" sz="1200" dirty="0" err="1" smtClean="0"/>
              <a:t>juin</a:t>
            </a:r>
            <a:r>
              <a:rPr lang="en-US" altLang="en-US" sz="1200" dirty="0" smtClean="0"/>
              <a:t> 2019, page  </a:t>
            </a:r>
            <a:r>
              <a:rPr lang="en-US" altLang="en-US" sz="1200" dirty="0"/>
              <a:t>3</a:t>
            </a:r>
            <a:endParaRPr lang="en-CA" altLang="en-US" sz="12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extLst>
          </p:cNvPr>
          <p:cNvSpPr>
            <a:spLocks noGrp="1"/>
          </p:cNvSpPr>
          <p:nvPr>
            <p:ph idx="1"/>
          </p:nvPr>
        </p:nvSpPr>
        <p:spPr>
          <a:xfrm>
            <a:off x="457200" y="1563688"/>
            <a:ext cx="8229600" cy="3030537"/>
          </a:xfrm>
        </p:spPr>
        <p:txBody>
          <a:bodyPr/>
          <a:lstStyle/>
          <a:p>
            <a:pPr marL="400050">
              <a:defRPr/>
            </a:pPr>
            <a:r>
              <a:rPr lang="fr-CA" sz="2400" dirty="0" smtClean="0"/>
              <a:t>La gestion des urgences comporte quatre piliers : atténuation, préparation, intervention et rétablissement.</a:t>
            </a:r>
          </a:p>
          <a:p>
            <a:pPr marL="400050">
              <a:defRPr/>
            </a:pPr>
            <a:r>
              <a:rPr lang="fr-CA" sz="2400" dirty="0" smtClean="0"/>
              <a:t>Il faut établir un réseau officiel d’experts en gestion de situations d’urgence et désigner des coordonnateurs dans chaque région.</a:t>
            </a:r>
            <a:br>
              <a:rPr lang="fr-CA" sz="2400" dirty="0" smtClean="0"/>
            </a:br>
            <a:endParaRPr lang="fr-CA" sz="2400" dirty="0" smtClean="0"/>
          </a:p>
          <a:p>
            <a:pPr marL="400050">
              <a:defRPr/>
            </a:pPr>
            <a:endParaRPr lang="en-CA" sz="2400" dirty="0"/>
          </a:p>
          <a:p>
            <a:pPr>
              <a:defRPr/>
            </a:pPr>
            <a:endParaRPr lang="en-CA" dirty="0"/>
          </a:p>
        </p:txBody>
      </p:sp>
      <p:sp>
        <p:nvSpPr>
          <p:cNvPr id="43011" name="TextBox 2"/>
          <p:cNvSpPr txBox="1">
            <a:spLocks noChangeArrowheads="1"/>
          </p:cNvSpPr>
          <p:nvPr/>
        </p:nvSpPr>
        <p:spPr bwMode="auto">
          <a:xfrm>
            <a:off x="7308850" y="4587875"/>
            <a:ext cx="1800225"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spcBef>
                <a:spcPct val="0"/>
              </a:spcBef>
              <a:buFontTx/>
              <a:buNone/>
            </a:pPr>
            <a:r>
              <a:rPr lang="en-US" altLang="en-US" sz="1200" dirty="0" smtClean="0"/>
              <a:t>20 </a:t>
            </a:r>
            <a:r>
              <a:rPr lang="en-US" altLang="en-US" sz="1200" dirty="0" err="1" smtClean="0"/>
              <a:t>juin</a:t>
            </a:r>
            <a:r>
              <a:rPr lang="en-US" altLang="en-US" sz="1200" dirty="0" smtClean="0"/>
              <a:t> 2019, page  </a:t>
            </a:r>
            <a:r>
              <a:rPr lang="en-US" altLang="en-US" sz="1200" dirty="0"/>
              <a:t>30</a:t>
            </a:r>
            <a:endParaRPr lang="en-CA" altLang="en-US" sz="12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extLst>
          </p:cNvPr>
          <p:cNvSpPr>
            <a:spLocks noGrp="1"/>
          </p:cNvSpPr>
          <p:nvPr>
            <p:ph idx="1"/>
          </p:nvPr>
        </p:nvSpPr>
        <p:spPr>
          <a:xfrm>
            <a:off x="395536" y="1419622"/>
            <a:ext cx="8291264" cy="3174603"/>
          </a:xfrm>
        </p:spPr>
        <p:txBody>
          <a:bodyPr/>
          <a:lstStyle/>
          <a:p>
            <a:pPr marL="457200">
              <a:defRPr/>
            </a:pPr>
            <a:r>
              <a:rPr lang="fr-CA" sz="2400" dirty="0" smtClean="0"/>
              <a:t>Juillet 2019 - Terminer le projet collaboratif, mené par Sécurité publique Canada et l’APN, de création du Répertoire des capacités en matière de gestion des urgences dans les collectivités autochtones. </a:t>
            </a:r>
            <a:br>
              <a:rPr lang="fr-CA" sz="2400" dirty="0" smtClean="0"/>
            </a:br>
            <a:endParaRPr lang="fr-CA" sz="2400" dirty="0" smtClean="0"/>
          </a:p>
          <a:p>
            <a:pPr marL="457200">
              <a:defRPr/>
            </a:pPr>
            <a:r>
              <a:rPr lang="fr-CA" sz="2400" dirty="0" smtClean="0"/>
              <a:t>Terminer la proposition de financement de l’APN à soumettre à SAC pour la participation des Premières Nations à la conférence </a:t>
            </a:r>
            <a:r>
              <a:rPr lang="fr-CA" sz="2400" dirty="0" err="1" smtClean="0"/>
              <a:t>Wildland</a:t>
            </a:r>
            <a:r>
              <a:rPr lang="fr-CA" sz="2400" dirty="0" smtClean="0"/>
              <a:t> </a:t>
            </a:r>
            <a:r>
              <a:rPr lang="fr-CA" sz="2400" dirty="0" err="1" smtClean="0"/>
              <a:t>Fire</a:t>
            </a:r>
            <a:r>
              <a:rPr lang="fr-CA" sz="2400" dirty="0" smtClean="0"/>
              <a:t> Canada 2019</a:t>
            </a:r>
            <a:r>
              <a:rPr lang="en-US" sz="2400" dirty="0" smtClean="0"/>
              <a:t>.</a:t>
            </a:r>
            <a:endParaRPr lang="en-CA" sz="2400" dirty="0"/>
          </a:p>
          <a:p>
            <a:pPr>
              <a:defRPr/>
            </a:pPr>
            <a:endParaRPr lang="en-CA" dirty="0"/>
          </a:p>
        </p:txBody>
      </p:sp>
      <p:sp>
        <p:nvSpPr>
          <p:cNvPr id="44035" name="TextBox 2"/>
          <p:cNvSpPr txBox="1">
            <a:spLocks noChangeArrowheads="1"/>
          </p:cNvSpPr>
          <p:nvPr/>
        </p:nvSpPr>
        <p:spPr bwMode="auto">
          <a:xfrm>
            <a:off x="7308850" y="4587875"/>
            <a:ext cx="1800225"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spcBef>
                <a:spcPct val="0"/>
              </a:spcBef>
              <a:buFontTx/>
              <a:buNone/>
            </a:pPr>
            <a:r>
              <a:rPr lang="en-US" altLang="en-US" sz="1200" dirty="0" smtClean="0"/>
              <a:t>20 </a:t>
            </a:r>
            <a:r>
              <a:rPr lang="en-US" altLang="en-US" sz="1200" dirty="0" err="1" smtClean="0"/>
              <a:t>juin</a:t>
            </a:r>
            <a:r>
              <a:rPr lang="en-US" altLang="en-US" sz="1200" dirty="0" smtClean="0"/>
              <a:t> 2019, page  </a:t>
            </a:r>
            <a:r>
              <a:rPr lang="en-US" altLang="en-US" sz="1200" dirty="0"/>
              <a:t>31</a:t>
            </a:r>
            <a:endParaRPr lang="en-CA" altLang="en-US" sz="12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Content Placeholder 1"/>
          <p:cNvSpPr>
            <a:spLocks noGrp="1" noChangeArrowheads="1"/>
          </p:cNvSpPr>
          <p:nvPr>
            <p:ph idx="1"/>
          </p:nvPr>
        </p:nvSpPr>
        <p:spPr>
          <a:xfrm>
            <a:off x="457200" y="1563688"/>
            <a:ext cx="8229600" cy="3030537"/>
          </a:xfrm>
        </p:spPr>
        <p:txBody>
          <a:bodyPr/>
          <a:lstStyle/>
          <a:p>
            <a:pPr marL="0" indent="0">
              <a:buFontTx/>
              <a:buNone/>
            </a:pPr>
            <a:endParaRPr lang="en-CA" altLang="en-US" sz="2400" b="1" dirty="0" smtClean="0">
              <a:ea typeface="ＭＳ Ｐゴシック" pitchFamily="34" charset="-128"/>
            </a:endParaRPr>
          </a:p>
          <a:p>
            <a:pPr marL="0" indent="0">
              <a:buFontTx/>
              <a:buNone/>
            </a:pPr>
            <a:r>
              <a:rPr lang="fr-CA" altLang="en-US" sz="2400" b="1" dirty="0" smtClean="0">
                <a:ea typeface="ＭＳ Ｐゴシック" pitchFamily="34" charset="-128"/>
              </a:rPr>
              <a:t>Bureau </a:t>
            </a:r>
            <a:r>
              <a:rPr lang="fr-CA" altLang="en-US" sz="2400" b="1" dirty="0">
                <a:ea typeface="ＭＳ Ｐゴシック" pitchFamily="34" charset="-128"/>
              </a:rPr>
              <a:t>du </a:t>
            </a:r>
            <a:r>
              <a:rPr lang="fr-CA" altLang="en-US" sz="2400" b="1" dirty="0" smtClean="0">
                <a:ea typeface="ＭＳ Ｐゴシック" pitchFamily="34" charset="-128"/>
              </a:rPr>
              <a:t>commissaire aux incendies</a:t>
            </a:r>
            <a:r>
              <a:rPr lang="en-CA" altLang="en-US" sz="2400" b="1" dirty="0" smtClean="0">
                <a:ea typeface="ＭＳ Ｐゴシック" pitchFamily="34" charset="-128"/>
              </a:rPr>
              <a:t> </a:t>
            </a:r>
            <a:r>
              <a:rPr lang="en-CA" altLang="en-US" sz="2400" b="1" dirty="0" err="1" smtClean="0">
                <a:ea typeface="ＭＳ Ｐゴシック" pitchFamily="34" charset="-128"/>
              </a:rPr>
              <a:t>autochtone</a:t>
            </a:r>
            <a:endParaRPr lang="en-CA" altLang="en-US" sz="2400" b="1" dirty="0" smtClean="0">
              <a:ea typeface="ＭＳ Ｐゴシック" pitchFamily="34" charset="-128"/>
            </a:endParaRPr>
          </a:p>
          <a:p>
            <a:pPr marL="0" indent="0">
              <a:buFontTx/>
              <a:buNone/>
            </a:pPr>
            <a:r>
              <a:rPr lang="en-CA" altLang="en-US" sz="2400" b="1" dirty="0" err="1" smtClean="0">
                <a:ea typeface="ＭＳ Ｐゴシック" pitchFamily="34" charset="-128"/>
              </a:rPr>
              <a:t>Présentation</a:t>
            </a:r>
            <a:r>
              <a:rPr lang="en-CA" altLang="en-US" sz="2400" b="1" dirty="0" smtClean="0">
                <a:ea typeface="ＭＳ Ｐゴシック" pitchFamily="34" charset="-128"/>
              </a:rPr>
              <a:t> et Q et R par Arnold </a:t>
            </a:r>
            <a:r>
              <a:rPr lang="en-CA" altLang="en-US" sz="2400" b="1" dirty="0" err="1" smtClean="0">
                <a:ea typeface="ＭＳ Ｐゴシック" pitchFamily="34" charset="-128"/>
              </a:rPr>
              <a:t>Lazare</a:t>
            </a:r>
            <a:r>
              <a:rPr lang="en-CA" altLang="en-US" sz="2400" b="1" dirty="0" smtClean="0">
                <a:ea typeface="ＭＳ Ｐゴシック" pitchFamily="34" charset="-128"/>
              </a:rPr>
              <a:t> -  Chef de </a:t>
            </a:r>
            <a:r>
              <a:rPr lang="en-CA" altLang="en-US" sz="2400" b="1" dirty="0" err="1" smtClean="0">
                <a:ea typeface="ＭＳ Ｐゴシック" pitchFamily="34" charset="-128"/>
              </a:rPr>
              <a:t>projet</a:t>
            </a:r>
            <a:r>
              <a:rPr lang="en-CA" altLang="en-US" sz="2400" b="1" dirty="0">
                <a:ea typeface="ＭＳ Ｐゴシック" pitchFamily="34" charset="-128"/>
              </a:rPr>
              <a:t> </a:t>
            </a:r>
            <a:r>
              <a:rPr lang="en-CA" altLang="en-US" sz="2400" b="1" dirty="0" smtClean="0">
                <a:ea typeface="ＭＳ Ｐゴシック" pitchFamily="34" charset="-128"/>
              </a:rPr>
              <a:t>: </a:t>
            </a:r>
            <a:r>
              <a:rPr lang="fr-CA" altLang="en-US" sz="2400" b="1" dirty="0">
                <a:ea typeface="ＭＳ Ｐゴシック" pitchFamily="34" charset="-128"/>
              </a:rPr>
              <a:t>Bureau du commissaire aux incendies </a:t>
            </a:r>
            <a:r>
              <a:rPr lang="fr-CA" altLang="en-US" sz="2400" b="1" dirty="0" smtClean="0">
                <a:ea typeface="ＭＳ Ｐゴシック" pitchFamily="34" charset="-128"/>
              </a:rPr>
              <a:t>autochtone – Association des pompiers autochtones du Canada</a:t>
            </a:r>
            <a:endParaRPr lang="fr-CA" altLang="en-US" sz="2400" b="1" dirty="0">
              <a:ea typeface="ＭＳ Ｐゴシック" pitchFamily="34" charset="-128"/>
            </a:endParaRPr>
          </a:p>
          <a:p>
            <a:pPr marL="0" indent="0">
              <a:buFontTx/>
              <a:buNone/>
            </a:pPr>
            <a:endParaRPr lang="en-CA" altLang="en-US" sz="2400" b="1" dirty="0" smtClean="0">
              <a:ea typeface="ＭＳ Ｐゴシック" pitchFamily="34" charset="-128"/>
            </a:endParaRPr>
          </a:p>
          <a:p>
            <a:pPr marL="0" indent="0">
              <a:buFontTx/>
              <a:buNone/>
            </a:pPr>
            <a:endParaRPr lang="en-CA" altLang="en-US" sz="2400" b="1" dirty="0" smtClean="0">
              <a:ea typeface="ＭＳ Ｐゴシック" pitchFamily="34" charset="-128"/>
            </a:endParaRPr>
          </a:p>
        </p:txBody>
      </p:sp>
      <p:sp>
        <p:nvSpPr>
          <p:cNvPr id="45059" name="TextBox 2"/>
          <p:cNvSpPr txBox="1">
            <a:spLocks noChangeArrowheads="1"/>
          </p:cNvSpPr>
          <p:nvPr/>
        </p:nvSpPr>
        <p:spPr bwMode="auto">
          <a:xfrm>
            <a:off x="7308850" y="4587875"/>
            <a:ext cx="1800225"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spcBef>
                <a:spcPct val="0"/>
              </a:spcBef>
              <a:buFontTx/>
              <a:buNone/>
            </a:pPr>
            <a:r>
              <a:rPr lang="en-US" altLang="en-US" sz="1200" dirty="0" smtClean="0"/>
              <a:t>20 </a:t>
            </a:r>
            <a:r>
              <a:rPr lang="en-US" altLang="en-US" sz="1200" dirty="0" err="1" smtClean="0"/>
              <a:t>juin</a:t>
            </a:r>
            <a:r>
              <a:rPr lang="en-US" altLang="en-US" sz="1200" dirty="0" smtClean="0"/>
              <a:t> 2019, page  </a:t>
            </a:r>
            <a:r>
              <a:rPr lang="en-US" altLang="en-US" sz="1200" dirty="0"/>
              <a:t>32</a:t>
            </a:r>
            <a:endParaRPr lang="en-CA" altLang="en-US" sz="1200"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Content Placeholder 1"/>
          <p:cNvSpPr>
            <a:spLocks noGrp="1" noChangeArrowheads="1"/>
          </p:cNvSpPr>
          <p:nvPr>
            <p:ph idx="1"/>
          </p:nvPr>
        </p:nvSpPr>
        <p:spPr>
          <a:xfrm>
            <a:off x="457200" y="1563688"/>
            <a:ext cx="8229600" cy="3030537"/>
          </a:xfrm>
        </p:spPr>
        <p:txBody>
          <a:bodyPr/>
          <a:lstStyle/>
          <a:p>
            <a:r>
              <a:rPr lang="fr-CA" altLang="en-US" sz="2400" b="1" dirty="0" smtClean="0">
                <a:ea typeface="ＭＳ Ｐゴシック" pitchFamily="34" charset="-128"/>
              </a:rPr>
              <a:t>Rapport final de l’Enquête nationale sur les femmes et les filles autochtones disparues et assassinées</a:t>
            </a:r>
          </a:p>
          <a:p>
            <a:r>
              <a:rPr lang="fr-CA" altLang="en-US" sz="2400" dirty="0" smtClean="0">
                <a:ea typeface="ＭＳ Ｐゴシック" pitchFamily="34" charset="-128"/>
              </a:rPr>
              <a:t>Le rapport a souligné que la crise du logement était une source de violence contre les femmes et les filles des Premières Nations.</a:t>
            </a:r>
          </a:p>
          <a:p>
            <a:r>
              <a:rPr lang="fr-CA" altLang="en-US" sz="2400" dirty="0" smtClean="0">
                <a:ea typeface="ＭＳ Ｐゴシック" pitchFamily="34" charset="-128"/>
              </a:rPr>
              <a:t>Le rapport a mis en lumière les problèmes permanents d’accès à de l’eau potable.</a:t>
            </a:r>
            <a:r>
              <a:rPr lang="fr-CA" altLang="en-US" dirty="0" smtClean="0">
                <a:ea typeface="ＭＳ Ｐゴシック" pitchFamily="34" charset="-128"/>
              </a:rPr>
              <a:t/>
            </a:r>
            <a:br>
              <a:rPr lang="fr-CA" altLang="en-US" dirty="0" smtClean="0">
                <a:ea typeface="ＭＳ Ｐゴシック" pitchFamily="34" charset="-128"/>
              </a:rPr>
            </a:br>
            <a:endParaRPr lang="fr-CA" altLang="en-US" dirty="0" smtClean="0">
              <a:ea typeface="ＭＳ Ｐゴシック" pitchFamily="34" charset="-128"/>
            </a:endParaRPr>
          </a:p>
          <a:p>
            <a:endParaRPr lang="en-US" altLang="en-US" dirty="0" smtClean="0">
              <a:ea typeface="ＭＳ Ｐゴシック" pitchFamily="34" charset="-128"/>
            </a:endParaRPr>
          </a:p>
        </p:txBody>
      </p:sp>
      <p:sp>
        <p:nvSpPr>
          <p:cNvPr id="46083" name="TextBox 2"/>
          <p:cNvSpPr txBox="1">
            <a:spLocks noChangeArrowheads="1"/>
          </p:cNvSpPr>
          <p:nvPr/>
        </p:nvSpPr>
        <p:spPr bwMode="auto">
          <a:xfrm>
            <a:off x="7308850" y="4587875"/>
            <a:ext cx="1800225"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spcBef>
                <a:spcPct val="0"/>
              </a:spcBef>
              <a:buFontTx/>
              <a:buNone/>
            </a:pPr>
            <a:r>
              <a:rPr lang="en-US" altLang="en-US" sz="1200" dirty="0" smtClean="0"/>
              <a:t>20 </a:t>
            </a:r>
            <a:r>
              <a:rPr lang="en-US" altLang="en-US" sz="1200" dirty="0" err="1" smtClean="0"/>
              <a:t>juin</a:t>
            </a:r>
            <a:r>
              <a:rPr lang="en-US" altLang="en-US" sz="1200" dirty="0" smtClean="0"/>
              <a:t> 2019, page  </a:t>
            </a:r>
            <a:r>
              <a:rPr lang="en-US" altLang="en-US" sz="1200" dirty="0"/>
              <a:t>33</a:t>
            </a:r>
            <a:endParaRPr lang="en-CA" altLang="en-US" sz="1200"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Content Placeholder 1"/>
          <p:cNvSpPr>
            <a:spLocks noGrp="1" noChangeArrowheads="1"/>
          </p:cNvSpPr>
          <p:nvPr>
            <p:ph idx="1"/>
          </p:nvPr>
        </p:nvSpPr>
        <p:spPr>
          <a:xfrm>
            <a:off x="251520" y="1419622"/>
            <a:ext cx="8568952" cy="3384153"/>
          </a:xfrm>
        </p:spPr>
        <p:txBody>
          <a:bodyPr/>
          <a:lstStyle/>
          <a:p>
            <a:r>
              <a:rPr lang="fr-CA" altLang="en-US" sz="1900" dirty="0" smtClean="0">
                <a:ea typeface="ＭＳ Ｐゴシック" pitchFamily="34" charset="-128"/>
              </a:rPr>
              <a:t>Le mot « logement » apparaît 381 fois dans les trois volumes du Rapport d’enquête et le mot « eau » 139 fois.</a:t>
            </a:r>
          </a:p>
          <a:p>
            <a:r>
              <a:rPr lang="fr-CA" altLang="en-US" sz="1900" dirty="0" smtClean="0">
                <a:ea typeface="ＭＳ Ｐゴシック" pitchFamily="34" charset="-128"/>
              </a:rPr>
              <a:t>Il y a un appel à la justice qui concerne principalement la situation du logement et de la salubrité de l’eau.</a:t>
            </a:r>
          </a:p>
          <a:p>
            <a:r>
              <a:rPr lang="fr-CA" altLang="en-US" sz="1900" dirty="0" smtClean="0">
                <a:ea typeface="ＭＳ Ｐゴシック" pitchFamily="34" charset="-128"/>
              </a:rPr>
              <a:t>Il dit ceci : « </a:t>
            </a:r>
            <a:r>
              <a:rPr lang="fr-CA" altLang="en-US" sz="1900" dirty="0">
                <a:ea typeface="ＭＳ Ｐゴシック" pitchFamily="34" charset="-128"/>
              </a:rPr>
              <a:t>4.1 </a:t>
            </a:r>
            <a:r>
              <a:rPr lang="fr-CA" altLang="en-US" sz="1900" dirty="0" smtClean="0">
                <a:ea typeface="ＭＳ Ｐゴシック" pitchFamily="34" charset="-128"/>
              </a:rPr>
              <a:t>Nous </a:t>
            </a:r>
            <a:r>
              <a:rPr lang="fr-CA" altLang="en-US" sz="1900" dirty="0">
                <a:ea typeface="ＭＳ Ｐゴシック" pitchFamily="34" charset="-128"/>
              </a:rPr>
              <a:t>demandons à tous les gouvernements de respecter les droits sociaux et économiques des femmes, des filles et des personnes </a:t>
            </a:r>
            <a:r>
              <a:rPr lang="fr-CA" altLang="en-US" sz="1900" dirty="0" err="1">
                <a:ea typeface="ＭＳ Ｐゴシック" pitchFamily="34" charset="-128"/>
              </a:rPr>
              <a:t>2ELGBTQQIA</a:t>
            </a:r>
            <a:r>
              <a:rPr lang="fr-CA" altLang="en-US" sz="1900" dirty="0">
                <a:ea typeface="ＭＳ Ｐゴシック" pitchFamily="34" charset="-128"/>
              </a:rPr>
              <a:t> autochtones en veillant à ce que les Autochtones disposent des services et des infrastructures nécessaires pour répondre à leurs besoins sociaux et économiques. </a:t>
            </a:r>
            <a:r>
              <a:rPr lang="fr-CA" altLang="en-US" sz="1900" u="sng" dirty="0">
                <a:ea typeface="ＭＳ Ｐゴシック" pitchFamily="34" charset="-128"/>
              </a:rPr>
              <a:t>Tous les gouvernements doivent immédiatement s’assurer que les Autochtones ont accès à des logements sécuritaires, à de l’eau potable et à une nourriture </a:t>
            </a:r>
            <a:r>
              <a:rPr lang="fr-CA" altLang="en-US" sz="1900" u="sng" dirty="0" smtClean="0">
                <a:ea typeface="ＭＳ Ｐゴシック" pitchFamily="34" charset="-128"/>
              </a:rPr>
              <a:t>adéquate</a:t>
            </a:r>
            <a:r>
              <a:rPr lang="fr-CA" altLang="en-US" sz="1900" dirty="0" smtClean="0">
                <a:ea typeface="ＭＳ Ｐゴシック" pitchFamily="34" charset="-128"/>
              </a:rPr>
              <a:t>.»</a:t>
            </a:r>
            <a:r>
              <a:rPr lang="en-CA" altLang="en-US" sz="2000" dirty="0" smtClean="0">
                <a:ea typeface="ＭＳ Ｐゴシック" pitchFamily="34" charset="-128"/>
              </a:rPr>
              <a:t/>
            </a:r>
            <a:br>
              <a:rPr lang="en-CA" altLang="en-US" sz="2000" dirty="0" smtClean="0">
                <a:ea typeface="ＭＳ Ｐゴシック" pitchFamily="34" charset="-128"/>
              </a:rPr>
            </a:br>
            <a:endParaRPr lang="en-CA" altLang="en-US" sz="2000" dirty="0" smtClean="0">
              <a:ea typeface="ＭＳ Ｐゴシック" pitchFamily="34" charset="-128"/>
            </a:endParaRPr>
          </a:p>
          <a:p>
            <a:endParaRPr lang="en-US" altLang="en-US" dirty="0" smtClean="0">
              <a:ea typeface="ＭＳ Ｐゴシック" pitchFamily="34" charset="-128"/>
            </a:endParaRPr>
          </a:p>
        </p:txBody>
      </p:sp>
      <p:sp>
        <p:nvSpPr>
          <p:cNvPr id="48131" name="TextBox 2"/>
          <p:cNvSpPr txBox="1">
            <a:spLocks noChangeArrowheads="1"/>
          </p:cNvSpPr>
          <p:nvPr/>
        </p:nvSpPr>
        <p:spPr bwMode="auto">
          <a:xfrm>
            <a:off x="7308304" y="4726781"/>
            <a:ext cx="180077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spcBef>
                <a:spcPct val="0"/>
              </a:spcBef>
              <a:buFontTx/>
              <a:buNone/>
            </a:pPr>
            <a:r>
              <a:rPr lang="en-US" altLang="en-US" sz="1200" dirty="0" smtClean="0"/>
              <a:t>20 </a:t>
            </a:r>
            <a:r>
              <a:rPr lang="en-US" altLang="en-US" sz="1200" dirty="0" err="1" smtClean="0"/>
              <a:t>juin</a:t>
            </a:r>
            <a:r>
              <a:rPr lang="en-US" altLang="en-US" sz="1200" dirty="0" smtClean="0"/>
              <a:t> 2019, page  </a:t>
            </a:r>
            <a:r>
              <a:rPr lang="en-US" altLang="en-US" sz="1200" dirty="0"/>
              <a:t>34</a:t>
            </a:r>
            <a:endParaRPr lang="en-CA" altLang="en-US" sz="1200"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Content Placeholder 1"/>
          <p:cNvSpPr>
            <a:spLocks noGrp="1" noChangeArrowheads="1"/>
          </p:cNvSpPr>
          <p:nvPr>
            <p:ph idx="1"/>
          </p:nvPr>
        </p:nvSpPr>
        <p:spPr>
          <a:xfrm>
            <a:off x="323528" y="1419622"/>
            <a:ext cx="8496944" cy="3455591"/>
          </a:xfrm>
        </p:spPr>
        <p:txBody>
          <a:bodyPr/>
          <a:lstStyle/>
          <a:p>
            <a:pPr>
              <a:tabLst>
                <a:tab pos="1344613" algn="l"/>
              </a:tabLst>
            </a:pPr>
            <a:r>
              <a:rPr lang="fr-CA" altLang="en-US" sz="2300" dirty="0" smtClean="0">
                <a:ea typeface="ＭＳ Ｐゴシック" pitchFamily="34" charset="-128"/>
              </a:rPr>
              <a:t>À mesure que nous progressons dans notre stratégie nationale sur le logement des Premières Nations et dans la préparation d’une loi sur la salubrité de l’eau potable, nous devons invoquer et intégrer les concepts et les appels à la justice du rapport de l’enquête sur les </a:t>
            </a:r>
            <a:r>
              <a:rPr lang="fr-CA" altLang="en-US" sz="2300" dirty="0" err="1" smtClean="0">
                <a:ea typeface="ＭＳ Ｐゴシック" pitchFamily="34" charset="-128"/>
              </a:rPr>
              <a:t>FJFAAD</a:t>
            </a:r>
            <a:r>
              <a:rPr lang="fr-CA" altLang="en-US" sz="2300" dirty="0" smtClean="0">
                <a:ea typeface="ＭＳ Ｐゴシック" pitchFamily="34" charset="-128"/>
              </a:rPr>
              <a:t>.</a:t>
            </a:r>
          </a:p>
          <a:p>
            <a:pPr>
              <a:tabLst>
                <a:tab pos="1344613" algn="l"/>
              </a:tabLst>
            </a:pPr>
            <a:r>
              <a:rPr lang="fr-CA" altLang="en-US" sz="2300" dirty="0" smtClean="0">
                <a:ea typeface="ＭＳ Ｐゴシック" pitchFamily="34" charset="-128"/>
              </a:rPr>
              <a:t>Le rapport demande aux gouvernements des Premières Nations de tenir compte de ses appels à la justice.</a:t>
            </a:r>
          </a:p>
          <a:p>
            <a:pPr>
              <a:tabLst>
                <a:tab pos="1344613" algn="l"/>
              </a:tabLst>
            </a:pPr>
            <a:r>
              <a:rPr lang="fr-CA" altLang="en-US" sz="2300" dirty="0" smtClean="0">
                <a:ea typeface="ＭＳ Ｐゴシック" pitchFamily="34" charset="-128"/>
              </a:rPr>
              <a:t>Tous les Chefs ainsi que le personnel et les conseillers des Premières Nations sont encouragés à lire le rapport.</a:t>
            </a:r>
          </a:p>
          <a:p>
            <a:endParaRPr lang="en-US" altLang="en-US" dirty="0" smtClean="0">
              <a:ea typeface="ＭＳ Ｐゴシック" pitchFamily="34" charset="-128"/>
            </a:endParaRPr>
          </a:p>
        </p:txBody>
      </p:sp>
      <p:sp>
        <p:nvSpPr>
          <p:cNvPr id="49155" name="TextBox 2"/>
          <p:cNvSpPr txBox="1">
            <a:spLocks noChangeArrowheads="1"/>
          </p:cNvSpPr>
          <p:nvPr/>
        </p:nvSpPr>
        <p:spPr bwMode="auto">
          <a:xfrm>
            <a:off x="7380312" y="4726781"/>
            <a:ext cx="1728763"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spcBef>
                <a:spcPct val="0"/>
              </a:spcBef>
              <a:buFontTx/>
              <a:buNone/>
            </a:pPr>
            <a:r>
              <a:rPr lang="en-US" altLang="en-US" sz="1200" dirty="0" smtClean="0"/>
              <a:t>20 </a:t>
            </a:r>
            <a:r>
              <a:rPr lang="en-US" altLang="en-US" sz="1200" dirty="0" err="1" smtClean="0"/>
              <a:t>juin</a:t>
            </a:r>
            <a:r>
              <a:rPr lang="en-US" altLang="en-US" sz="1200" dirty="0" smtClean="0"/>
              <a:t> 2019, page  </a:t>
            </a:r>
            <a:r>
              <a:rPr lang="en-US" altLang="en-US" sz="1200" dirty="0"/>
              <a:t>35</a:t>
            </a:r>
            <a:endParaRPr lang="en-CA" altLang="en-US" sz="12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Content Placeholder 1"/>
          <p:cNvSpPr>
            <a:spLocks noGrp="1" noChangeArrowheads="1"/>
          </p:cNvSpPr>
          <p:nvPr>
            <p:ph idx="1"/>
          </p:nvPr>
        </p:nvSpPr>
        <p:spPr>
          <a:xfrm>
            <a:off x="323528" y="1419225"/>
            <a:ext cx="8424936" cy="3175000"/>
          </a:xfrm>
        </p:spPr>
        <p:txBody>
          <a:bodyPr/>
          <a:lstStyle/>
          <a:p>
            <a:endParaRPr lang="fr-CA" altLang="en-US" sz="2400" dirty="0" smtClean="0">
              <a:ea typeface="ＭＳ Ｐゴシック" pitchFamily="34" charset="-128"/>
            </a:endParaRPr>
          </a:p>
          <a:p>
            <a:r>
              <a:rPr lang="fr-CA" altLang="en-US" sz="2400" smtClean="0">
                <a:ea typeface="ＭＳ Ｐゴシック" pitchFamily="34" charset="-128"/>
              </a:rPr>
              <a:t>L'actuelle </a:t>
            </a:r>
            <a:r>
              <a:rPr lang="fr-CA" altLang="en-US" sz="2400" dirty="0" smtClean="0">
                <a:ea typeface="ＭＳ Ｐゴシック" pitchFamily="34" charset="-128"/>
              </a:rPr>
              <a:t>Loi sur la salubrité </a:t>
            </a:r>
            <a:r>
              <a:rPr lang="fr-CA" altLang="en-US" sz="2400" smtClean="0">
                <a:ea typeface="ＭＳ Ｐゴシック" pitchFamily="34" charset="-128"/>
              </a:rPr>
              <a:t>de l’eau </a:t>
            </a:r>
            <a:r>
              <a:rPr lang="fr-CA" altLang="en-US" sz="2400" dirty="0" smtClean="0">
                <a:ea typeface="ＭＳ Ｐゴシック" pitchFamily="34" charset="-128"/>
              </a:rPr>
              <a:t>potable des Premières Nations </a:t>
            </a:r>
            <a:r>
              <a:rPr lang="fr-CA" sz="2400" dirty="0" smtClean="0"/>
              <a:t>(</a:t>
            </a:r>
            <a:r>
              <a:rPr lang="fr-CA" sz="2400" dirty="0" err="1" smtClean="0"/>
              <a:t>LSEPPN</a:t>
            </a:r>
            <a:r>
              <a:rPr lang="fr-CA" sz="2400" dirty="0" smtClean="0"/>
              <a:t>)</a:t>
            </a:r>
            <a:r>
              <a:rPr lang="fr-CA" altLang="en-US" sz="2400" dirty="0" smtClean="0">
                <a:ea typeface="ＭＳ Ｐゴシック" pitchFamily="34" charset="-128"/>
              </a:rPr>
              <a:t> est entrée en vigueur en novembre 2013 sans consultation des Premières Nations.</a:t>
            </a:r>
          </a:p>
          <a:p>
            <a:r>
              <a:rPr lang="fr-CA" altLang="en-US" sz="2400" smtClean="0">
                <a:ea typeface="ＭＳ Ｐゴシック" pitchFamily="34" charset="-128"/>
              </a:rPr>
              <a:t>L’APN </a:t>
            </a:r>
            <a:r>
              <a:rPr lang="fr-CA" altLang="en-US" sz="2400" dirty="0" smtClean="0">
                <a:ea typeface="ＭＳ Ｐゴシック" pitchFamily="34" charset="-128"/>
              </a:rPr>
              <a:t>a reçu le mandat de chercher à faire abroger la loi </a:t>
            </a:r>
            <a:r>
              <a:rPr lang="fr-CA" altLang="en-US" sz="2400" smtClean="0">
                <a:ea typeface="ＭＳ Ｐゴシック" pitchFamily="34" charset="-128"/>
              </a:rPr>
              <a:t>pour qu’elle </a:t>
            </a:r>
            <a:r>
              <a:rPr lang="fr-CA" altLang="en-US" sz="2400" dirty="0" smtClean="0">
                <a:ea typeface="ＭＳ Ｐゴシック" pitchFamily="34" charset="-128"/>
              </a:rPr>
              <a:t>soit remplacée par des mesures législatives élaborées  conjointement par les Premières Nations et le gouvernement fédéral.</a:t>
            </a:r>
          </a:p>
        </p:txBody>
      </p:sp>
      <p:sp>
        <p:nvSpPr>
          <p:cNvPr id="7171" name="TextBox 2"/>
          <p:cNvSpPr txBox="1">
            <a:spLocks noChangeArrowheads="1"/>
          </p:cNvSpPr>
          <p:nvPr/>
        </p:nvSpPr>
        <p:spPr bwMode="auto">
          <a:xfrm>
            <a:off x="7308850" y="4587875"/>
            <a:ext cx="1800225"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spcBef>
                <a:spcPct val="0"/>
              </a:spcBef>
              <a:buFontTx/>
              <a:buNone/>
            </a:pPr>
            <a:r>
              <a:rPr lang="en-US" altLang="en-US" sz="1200" dirty="0" smtClean="0"/>
              <a:t>20 </a:t>
            </a:r>
            <a:r>
              <a:rPr lang="en-US" altLang="en-US" sz="1200" dirty="0" err="1" smtClean="0"/>
              <a:t>juin</a:t>
            </a:r>
            <a:r>
              <a:rPr lang="en-US" altLang="en-US" sz="1200" dirty="0" smtClean="0"/>
              <a:t> 2019, page  </a:t>
            </a:r>
            <a:r>
              <a:rPr lang="en-US" altLang="en-US" sz="1200" dirty="0"/>
              <a:t>4</a:t>
            </a:r>
            <a:endParaRPr lang="en-CA" altLang="en-US" sz="1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Content Placeholder 1"/>
          <p:cNvSpPr>
            <a:spLocks noGrp="1" noChangeArrowheads="1"/>
          </p:cNvSpPr>
          <p:nvPr>
            <p:ph idx="1"/>
          </p:nvPr>
        </p:nvSpPr>
        <p:spPr>
          <a:xfrm>
            <a:off x="684213" y="1563688"/>
            <a:ext cx="8229600" cy="3095625"/>
          </a:xfrm>
        </p:spPr>
        <p:txBody>
          <a:bodyPr/>
          <a:lstStyle/>
          <a:p>
            <a:r>
              <a:rPr lang="fr-CA" altLang="en-US" sz="2400" dirty="0" smtClean="0">
                <a:ea typeface="ＭＳ Ｐゴシック" pitchFamily="34" charset="-128"/>
              </a:rPr>
              <a:t>Nous continuons à faire pression sur le gouvernement fédéral pour lui rappeler sa promesse d’éliminer les avis d’ébullition de l’eau à long terme d’ici mars 2021.</a:t>
            </a:r>
          </a:p>
          <a:p>
            <a:r>
              <a:rPr lang="fr-CA" altLang="en-US" sz="2400" dirty="0" smtClean="0">
                <a:ea typeface="ＭＳ Ｐゴシック" pitchFamily="34" charset="-128"/>
              </a:rPr>
              <a:t>Le processus national de mobilisation de toutes les Premières Nations du Canada est terminé.</a:t>
            </a:r>
          </a:p>
          <a:p>
            <a:r>
              <a:rPr lang="fr-CA" altLang="en-US" sz="2400" dirty="0">
                <a:ea typeface="ＭＳ Ｐゴシック" pitchFamily="34" charset="-128"/>
              </a:rPr>
              <a:t>Les principaux commentaires que nous avons entendus des Premières </a:t>
            </a:r>
            <a:r>
              <a:rPr lang="fr-CA" altLang="en-US" sz="2400" dirty="0" smtClean="0">
                <a:ea typeface="ＭＳ Ｐゴシック" pitchFamily="34" charset="-128"/>
              </a:rPr>
              <a:t>Nations de </a:t>
            </a:r>
            <a:r>
              <a:rPr lang="fr-CA" altLang="en-US" sz="2400" dirty="0">
                <a:ea typeface="ＭＳ Ｐゴシック" pitchFamily="34" charset="-128"/>
              </a:rPr>
              <a:t>partout au pays sont les </a:t>
            </a:r>
            <a:r>
              <a:rPr lang="fr-CA" altLang="en-US" sz="2400" dirty="0" smtClean="0">
                <a:ea typeface="ＭＳ Ｐゴシック" pitchFamily="34" charset="-128"/>
              </a:rPr>
              <a:t>suivants…</a:t>
            </a:r>
            <a:br>
              <a:rPr lang="fr-CA" altLang="en-US" sz="2400" dirty="0" smtClean="0">
                <a:ea typeface="ＭＳ Ｐゴシック" pitchFamily="34" charset="-128"/>
              </a:rPr>
            </a:br>
            <a:endParaRPr lang="fr-CA" altLang="en-US" sz="2400" dirty="0" smtClean="0">
              <a:ea typeface="ＭＳ Ｐゴシック" pitchFamily="34" charset="-128"/>
            </a:endParaRPr>
          </a:p>
        </p:txBody>
      </p:sp>
      <p:sp>
        <p:nvSpPr>
          <p:cNvPr id="9219" name="TextBox 2"/>
          <p:cNvSpPr txBox="1">
            <a:spLocks noChangeArrowheads="1"/>
          </p:cNvSpPr>
          <p:nvPr/>
        </p:nvSpPr>
        <p:spPr bwMode="auto">
          <a:xfrm>
            <a:off x="7308850" y="4587875"/>
            <a:ext cx="1800225"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spcBef>
                <a:spcPct val="0"/>
              </a:spcBef>
              <a:buFontTx/>
              <a:buNone/>
            </a:pPr>
            <a:r>
              <a:rPr lang="en-US" altLang="en-US" sz="1200" dirty="0" smtClean="0"/>
              <a:t>20 </a:t>
            </a:r>
            <a:r>
              <a:rPr lang="en-US" altLang="en-US" sz="1200" dirty="0" err="1" smtClean="0"/>
              <a:t>juin</a:t>
            </a:r>
            <a:r>
              <a:rPr lang="en-US" altLang="en-US" sz="1200" dirty="0" smtClean="0"/>
              <a:t> 2019, page  </a:t>
            </a:r>
            <a:r>
              <a:rPr lang="en-US" altLang="en-US" sz="1200" dirty="0"/>
              <a:t>5</a:t>
            </a:r>
            <a:endParaRPr lang="en-CA" altLang="en-US" sz="1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Content Placeholder 1">
            <a:extLst>
              <a:ext uri="{FF2B5EF4-FFF2-40B4-BE49-F238E27FC236}"/>
            </a:extLst>
          </p:cNvPr>
          <p:cNvSpPr>
            <a:spLocks noGrp="1" noChangeArrowheads="1"/>
          </p:cNvSpPr>
          <p:nvPr>
            <p:ph idx="1"/>
          </p:nvPr>
        </p:nvSpPr>
        <p:spPr>
          <a:xfrm>
            <a:off x="457200" y="1995488"/>
            <a:ext cx="8229600" cy="2598737"/>
          </a:xfrm>
          <a:extLst/>
        </p:spPr>
        <p:txBody>
          <a:bodyPr/>
          <a:lstStyle/>
          <a:p>
            <a:pPr>
              <a:defRPr/>
            </a:pPr>
            <a:r>
              <a:rPr lang="fr-CA" sz="1800" dirty="0"/>
              <a:t>On a fait remarquer </a:t>
            </a:r>
            <a:r>
              <a:rPr lang="fr-CA" sz="1800" dirty="0" smtClean="0"/>
              <a:t>qu’il </a:t>
            </a:r>
            <a:r>
              <a:rPr lang="fr-CA" sz="1800" dirty="0"/>
              <a:t>est utile </a:t>
            </a:r>
            <a:r>
              <a:rPr lang="fr-CA" sz="1800" dirty="0" smtClean="0"/>
              <a:t>d’obtenir </a:t>
            </a:r>
            <a:r>
              <a:rPr lang="fr-CA" sz="1800" dirty="0"/>
              <a:t>autant de données que possible des Premières </a:t>
            </a:r>
            <a:r>
              <a:rPr lang="fr-CA" sz="1800" dirty="0" smtClean="0"/>
              <a:t>Nations pour </a:t>
            </a:r>
            <a:r>
              <a:rPr lang="fr-CA" sz="1800" dirty="0"/>
              <a:t>établir une solide argumentation en faveur de </a:t>
            </a:r>
            <a:r>
              <a:rPr lang="fr-CA" sz="1800" dirty="0" smtClean="0"/>
              <a:t>l’augmentation </a:t>
            </a:r>
            <a:r>
              <a:rPr lang="fr-CA" sz="1800" dirty="0"/>
              <a:t>des ressources</a:t>
            </a:r>
            <a:r>
              <a:rPr lang="fr-CA" sz="1800" dirty="0" smtClean="0"/>
              <a:t>.</a:t>
            </a:r>
            <a:endParaRPr lang="en-US" sz="1800" dirty="0"/>
          </a:p>
          <a:p>
            <a:pPr>
              <a:defRPr/>
            </a:pPr>
            <a:r>
              <a:rPr lang="en-US" sz="1800" dirty="0" smtClean="0"/>
              <a:t>Les </a:t>
            </a:r>
            <a:r>
              <a:rPr lang="en-US" sz="1800" dirty="0" err="1" smtClean="0"/>
              <a:t>bureaux</a:t>
            </a:r>
            <a:r>
              <a:rPr lang="en-US" sz="1800" dirty="0" smtClean="0"/>
              <a:t> </a:t>
            </a:r>
            <a:r>
              <a:rPr lang="en-US" sz="1800" dirty="0" err="1" smtClean="0"/>
              <a:t>régionaux</a:t>
            </a:r>
            <a:r>
              <a:rPr lang="en-US" sz="1800" dirty="0" smtClean="0"/>
              <a:t> de SAC </a:t>
            </a:r>
            <a:r>
              <a:rPr lang="fr-CA" sz="1800" dirty="0" smtClean="0"/>
              <a:t>n’ont </a:t>
            </a:r>
            <a:r>
              <a:rPr lang="fr-CA" sz="1800" dirty="0"/>
              <a:t>pas à rendre compte aux Premières </a:t>
            </a:r>
            <a:r>
              <a:rPr lang="fr-CA" sz="1800" dirty="0" smtClean="0"/>
              <a:t>Nations des </a:t>
            </a:r>
            <a:r>
              <a:rPr lang="fr-CA" sz="1800" dirty="0"/>
              <a:t>ressources dont ils disposent pour répondre aux besoins dans les régions.</a:t>
            </a:r>
            <a:endParaRPr lang="en-US" sz="1800" dirty="0"/>
          </a:p>
          <a:p>
            <a:pPr>
              <a:defRPr/>
            </a:pPr>
            <a:r>
              <a:rPr lang="fr-CA" sz="1800" dirty="0"/>
              <a:t>Manque de transparence en ce qui concerne le processus </a:t>
            </a:r>
            <a:r>
              <a:rPr lang="fr-CA" sz="1800" dirty="0" smtClean="0"/>
              <a:t>d’attribution </a:t>
            </a:r>
            <a:r>
              <a:rPr lang="fr-CA" sz="1800" dirty="0"/>
              <a:t>et les raisons pour lesquelles certaines régions obtiennent les montants de financement </a:t>
            </a:r>
            <a:r>
              <a:rPr lang="fr-CA" sz="1800" dirty="0" smtClean="0"/>
              <a:t>qu’elles </a:t>
            </a:r>
            <a:r>
              <a:rPr lang="fr-CA" sz="1800" dirty="0"/>
              <a:t>reçoivent</a:t>
            </a:r>
            <a:r>
              <a:rPr lang="fr-CA" sz="1800" dirty="0" smtClean="0"/>
              <a:t>.</a:t>
            </a:r>
            <a:endParaRPr lang="en-US" sz="1800" dirty="0"/>
          </a:p>
          <a:p>
            <a:pPr marL="0" indent="0">
              <a:buFontTx/>
              <a:buNone/>
              <a:defRPr/>
            </a:pPr>
            <a:endParaRPr lang="en-CA" altLang="en-US" sz="2400" dirty="0">
              <a:ea typeface="ＭＳ Ｐゴシック" panose="020B0600070205080204" pitchFamily="34" charset="-128"/>
            </a:endParaRPr>
          </a:p>
        </p:txBody>
      </p:sp>
      <p:sp>
        <p:nvSpPr>
          <p:cNvPr id="11267" name="TextBox 1"/>
          <p:cNvSpPr txBox="1">
            <a:spLocks noChangeArrowheads="1"/>
          </p:cNvSpPr>
          <p:nvPr/>
        </p:nvSpPr>
        <p:spPr bwMode="auto">
          <a:xfrm>
            <a:off x="468313" y="1419623"/>
            <a:ext cx="8424167"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a:spcBef>
                <a:spcPct val="0"/>
              </a:spcBef>
              <a:buFontTx/>
              <a:buNone/>
            </a:pPr>
            <a:r>
              <a:rPr lang="fr-CA" altLang="en-US" sz="1800" b="1" dirty="0" smtClean="0"/>
              <a:t>Résultats préliminaires de la mobilisation nationale pour l’eau des Premières Nations</a:t>
            </a:r>
            <a:endParaRPr lang="fr-CA" altLang="en-US" sz="1800" b="1" dirty="0"/>
          </a:p>
        </p:txBody>
      </p:sp>
      <p:sp>
        <p:nvSpPr>
          <p:cNvPr id="11268" name="TextBox 3"/>
          <p:cNvSpPr txBox="1">
            <a:spLocks noChangeArrowheads="1"/>
          </p:cNvSpPr>
          <p:nvPr/>
        </p:nvSpPr>
        <p:spPr bwMode="auto">
          <a:xfrm>
            <a:off x="7308850" y="4587875"/>
            <a:ext cx="1800225"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spcBef>
                <a:spcPct val="0"/>
              </a:spcBef>
              <a:buFontTx/>
              <a:buNone/>
            </a:pPr>
            <a:r>
              <a:rPr lang="en-US" altLang="en-US" sz="1200" dirty="0" smtClean="0"/>
              <a:t>20 </a:t>
            </a:r>
            <a:r>
              <a:rPr lang="en-US" altLang="en-US" sz="1200" dirty="0" err="1" smtClean="0"/>
              <a:t>juin</a:t>
            </a:r>
            <a:r>
              <a:rPr lang="en-US" altLang="en-US" sz="1200" dirty="0" smtClean="0"/>
              <a:t> 2019, page  </a:t>
            </a:r>
            <a:r>
              <a:rPr lang="en-US" altLang="en-US" sz="1200" dirty="0"/>
              <a:t>6</a:t>
            </a:r>
            <a:endParaRPr lang="en-CA" altLang="en-US" sz="1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Content Placeholder 1"/>
          <p:cNvSpPr>
            <a:spLocks noGrp="1" noChangeArrowheads="1"/>
          </p:cNvSpPr>
          <p:nvPr>
            <p:ph idx="1"/>
          </p:nvPr>
        </p:nvSpPr>
        <p:spPr>
          <a:xfrm>
            <a:off x="323528" y="1995488"/>
            <a:ext cx="8568951" cy="2808287"/>
          </a:xfrm>
        </p:spPr>
        <p:txBody>
          <a:bodyPr/>
          <a:lstStyle/>
          <a:p>
            <a:r>
              <a:rPr lang="fr-CA" altLang="en-US" sz="1650" dirty="0" smtClean="0">
                <a:ea typeface="ＭＳ Ｐゴシック" pitchFamily="34" charset="-128"/>
              </a:rPr>
              <a:t>Partout au Canada, les Premières Nations adoptent des approches et des modèles différents. Par exemple, l’autorité de gestion de l’eau de l’Atlantic Policy </a:t>
            </a:r>
            <a:r>
              <a:rPr lang="fr-CA" altLang="en-US" sz="1650" dirty="0" err="1" smtClean="0">
                <a:ea typeface="ＭＳ Ｐゴシック" pitchFamily="34" charset="-128"/>
              </a:rPr>
              <a:t>Congress</a:t>
            </a:r>
            <a:r>
              <a:rPr lang="fr-CA" altLang="en-US" sz="1650" dirty="0" smtClean="0">
                <a:ea typeface="ＭＳ Ｐゴシック" pitchFamily="34" charset="-128"/>
              </a:rPr>
              <a:t> et l’autorité en matière de logement et d'infrastructure des Premières Nations de la </a:t>
            </a:r>
            <a:r>
              <a:rPr lang="fr-CA" altLang="en-US" sz="1650" dirty="0" err="1" smtClean="0">
                <a:ea typeface="ＭＳ Ｐゴシック" pitchFamily="34" charset="-128"/>
              </a:rPr>
              <a:t>C.-B</a:t>
            </a:r>
            <a:r>
              <a:rPr lang="fr-CA" altLang="en-US" sz="1650" dirty="0" smtClean="0">
                <a:ea typeface="ＭＳ Ｐゴシック" pitchFamily="34" charset="-128"/>
              </a:rPr>
              <a:t>. étudient la possibilité de reprendre des programmes (comme la Régie de la santé des Premières Nations l’a fait pour les programmes de santé).</a:t>
            </a:r>
          </a:p>
          <a:p>
            <a:r>
              <a:rPr lang="fr-CA" altLang="en-US" sz="1650" dirty="0" smtClean="0">
                <a:ea typeface="ＭＳ Ｐゴシック" pitchFamily="34" charset="-128"/>
              </a:rPr>
              <a:t>On a fait remarquer que les Premières Nations ne sont pas opposées aux règlements, mais que sans ressources adéquates, il leur est impossible de les respecter. </a:t>
            </a:r>
          </a:p>
          <a:p>
            <a:r>
              <a:rPr lang="fr-CA" altLang="en-US" sz="1650" dirty="0">
                <a:ea typeface="ＭＳ Ｐゴシック" pitchFamily="34" charset="-128"/>
              </a:rPr>
              <a:t>De nombreuses préoccupations ont été exprimées au sujet de la nécessité de protéger </a:t>
            </a:r>
            <a:r>
              <a:rPr lang="fr-CA" altLang="en-US" sz="1650" dirty="0" smtClean="0">
                <a:ea typeface="ＭＳ Ｐゴシック" pitchFamily="34" charset="-128"/>
              </a:rPr>
              <a:t>l’eau </a:t>
            </a:r>
            <a:r>
              <a:rPr lang="fr-CA" altLang="en-US" sz="1650" dirty="0">
                <a:ea typeface="ＭＳ Ｐゴシック" pitchFamily="34" charset="-128"/>
              </a:rPr>
              <a:t>de source et du fait </a:t>
            </a:r>
            <a:r>
              <a:rPr lang="fr-CA" altLang="en-US" sz="1650" dirty="0" smtClean="0">
                <a:ea typeface="ＭＳ Ｐゴシック" pitchFamily="34" charset="-128"/>
              </a:rPr>
              <a:t>qu’il </a:t>
            </a:r>
            <a:r>
              <a:rPr lang="fr-CA" altLang="en-US" sz="1650" dirty="0">
                <a:ea typeface="ＭＳ Ｐゴシック" pitchFamily="34" charset="-128"/>
              </a:rPr>
              <a:t>est plus coûteux de traiter l'eau que de la garder propre, et que les Premières nations veulent avoir le pouvoir de protéger leur </a:t>
            </a:r>
            <a:r>
              <a:rPr lang="fr-CA" altLang="en-US" sz="1650" dirty="0" smtClean="0">
                <a:ea typeface="ＭＳ Ｐゴシック" pitchFamily="34" charset="-128"/>
              </a:rPr>
              <a:t>eau.</a:t>
            </a:r>
          </a:p>
          <a:p>
            <a:endParaRPr lang="fr-CA" altLang="en-US" sz="1700" dirty="0" smtClean="0">
              <a:ea typeface="ＭＳ Ｐゴシック" pitchFamily="34" charset="-128"/>
            </a:endParaRPr>
          </a:p>
        </p:txBody>
      </p:sp>
      <p:sp>
        <p:nvSpPr>
          <p:cNvPr id="12291" name="TextBox 1"/>
          <p:cNvSpPr txBox="1">
            <a:spLocks noChangeArrowheads="1"/>
          </p:cNvSpPr>
          <p:nvPr/>
        </p:nvSpPr>
        <p:spPr bwMode="auto">
          <a:xfrm>
            <a:off x="323528" y="1419623"/>
            <a:ext cx="8496943"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a:spcBef>
                <a:spcPct val="0"/>
              </a:spcBef>
              <a:buFontTx/>
              <a:buNone/>
            </a:pPr>
            <a:r>
              <a:rPr lang="fr-CA" altLang="en-US" sz="1800" b="1" dirty="0"/>
              <a:t>Résultats préliminaires de la mobilisation nationale pour l’eau des Premières Nations</a:t>
            </a:r>
          </a:p>
        </p:txBody>
      </p:sp>
      <p:sp>
        <p:nvSpPr>
          <p:cNvPr id="12292" name="TextBox 3"/>
          <p:cNvSpPr txBox="1">
            <a:spLocks noChangeArrowheads="1"/>
          </p:cNvSpPr>
          <p:nvPr/>
        </p:nvSpPr>
        <p:spPr bwMode="auto">
          <a:xfrm>
            <a:off x="7452320" y="4659982"/>
            <a:ext cx="1656755"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spcBef>
                <a:spcPct val="0"/>
              </a:spcBef>
              <a:buFontTx/>
              <a:buNone/>
            </a:pPr>
            <a:r>
              <a:rPr lang="en-US" altLang="en-US" sz="1200" dirty="0" smtClean="0"/>
              <a:t>20 </a:t>
            </a:r>
            <a:r>
              <a:rPr lang="en-US" altLang="en-US" sz="1200" dirty="0" err="1" smtClean="0"/>
              <a:t>juin</a:t>
            </a:r>
            <a:r>
              <a:rPr lang="en-US" altLang="en-US" sz="1200" dirty="0" smtClean="0"/>
              <a:t> 2019, page  </a:t>
            </a:r>
            <a:r>
              <a:rPr lang="en-US" altLang="en-US" sz="1200" dirty="0"/>
              <a:t>7</a:t>
            </a:r>
            <a:endParaRPr lang="en-CA" altLang="en-US" sz="1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Content Placeholder 1"/>
          <p:cNvSpPr>
            <a:spLocks noGrp="1" noChangeArrowheads="1"/>
          </p:cNvSpPr>
          <p:nvPr>
            <p:ph idx="1"/>
          </p:nvPr>
        </p:nvSpPr>
        <p:spPr>
          <a:xfrm>
            <a:off x="395536" y="1995488"/>
            <a:ext cx="8291264" cy="2598737"/>
          </a:xfrm>
        </p:spPr>
        <p:txBody>
          <a:bodyPr/>
          <a:lstStyle/>
          <a:p>
            <a:r>
              <a:rPr lang="fr-CA" altLang="en-US" sz="1650" dirty="0" smtClean="0">
                <a:ea typeface="ＭＳ Ｐゴシック" pitchFamily="34" charset="-128"/>
              </a:rPr>
              <a:t>Il est nécessaire de moderniser ou de mettre à niveau l’infrastructure existante dans les réserves. Les besoins traditionnels pourront-ils être inclus dans la nouvelle loi?</a:t>
            </a:r>
          </a:p>
          <a:p>
            <a:r>
              <a:rPr lang="fr-CA" altLang="en-US" sz="1650" dirty="0" smtClean="0">
                <a:ea typeface="ＭＳ Ｐゴシック" pitchFamily="34" charset="-128"/>
              </a:rPr>
              <a:t>On a fait </a:t>
            </a:r>
            <a:r>
              <a:rPr lang="fr-CA" altLang="en-US" sz="1650" dirty="0">
                <a:ea typeface="ＭＳ Ｐゴシック" pitchFamily="34" charset="-128"/>
              </a:rPr>
              <a:t>remarquer </a:t>
            </a:r>
            <a:r>
              <a:rPr lang="fr-CA" altLang="en-US" sz="1650" dirty="0" smtClean="0">
                <a:ea typeface="ＭＳ Ｐゴシック" pitchFamily="34" charset="-128"/>
              </a:rPr>
              <a:t>qu’une </a:t>
            </a:r>
            <a:r>
              <a:rPr lang="fr-CA" altLang="en-US" sz="1650" dirty="0">
                <a:ea typeface="ＭＳ Ｐゴシック" pitchFamily="34" charset="-128"/>
              </a:rPr>
              <a:t>nouvelle analyse ou de nouvelles données de référence pourraient être </a:t>
            </a:r>
            <a:r>
              <a:rPr lang="fr-CA" altLang="en-US" sz="1650" dirty="0" smtClean="0">
                <a:ea typeface="ＭＳ Ｐゴシック" pitchFamily="34" charset="-128"/>
              </a:rPr>
              <a:t>nécessaires (comme pour l’étude de </a:t>
            </a:r>
            <a:r>
              <a:rPr lang="fr-CA" altLang="en-US" sz="1650" dirty="0" err="1">
                <a:ea typeface="ＭＳ Ｐゴシック" pitchFamily="34" charset="-128"/>
              </a:rPr>
              <a:t>Neegan</a:t>
            </a:r>
            <a:r>
              <a:rPr lang="fr-CA" altLang="en-US" sz="1650" dirty="0">
                <a:ea typeface="ＭＳ Ｐゴシック" pitchFamily="34" charset="-128"/>
              </a:rPr>
              <a:t> </a:t>
            </a:r>
            <a:r>
              <a:rPr lang="fr-CA" altLang="en-US" sz="1650" dirty="0" err="1">
                <a:ea typeface="ＭＳ Ｐゴシック" pitchFamily="34" charset="-128"/>
              </a:rPr>
              <a:t>Burnside</a:t>
            </a:r>
            <a:r>
              <a:rPr lang="fr-CA" altLang="en-US" sz="1650" dirty="0">
                <a:ea typeface="ＭＳ Ｐゴシック" pitchFamily="34" charset="-128"/>
              </a:rPr>
              <a:t> </a:t>
            </a:r>
            <a:r>
              <a:rPr lang="fr-CA" altLang="en-US" sz="1650" dirty="0" smtClean="0">
                <a:ea typeface="ＭＳ Ｐゴシック" pitchFamily="34" charset="-128"/>
              </a:rPr>
              <a:t>en 2011).</a:t>
            </a:r>
          </a:p>
          <a:p>
            <a:r>
              <a:rPr lang="fr-CA" altLang="en-US" sz="1650" dirty="0">
                <a:ea typeface="ＭＳ Ｐゴシック" pitchFamily="34" charset="-128"/>
              </a:rPr>
              <a:t>En ce qui concerne les normes, </a:t>
            </a:r>
            <a:r>
              <a:rPr lang="fr-CA" altLang="en-US" sz="1650" dirty="0" smtClean="0">
                <a:ea typeface="ＭＳ Ｐゴシック" pitchFamily="34" charset="-128"/>
              </a:rPr>
              <a:t>l’objectif </a:t>
            </a:r>
            <a:r>
              <a:rPr lang="fr-CA" altLang="en-US" sz="1650" dirty="0">
                <a:ea typeface="ＭＳ Ｐゴシック" pitchFamily="34" charset="-128"/>
              </a:rPr>
              <a:t>des Premières </a:t>
            </a:r>
            <a:r>
              <a:rPr lang="fr-CA" altLang="en-US" sz="1650" dirty="0" smtClean="0">
                <a:ea typeface="ＭＳ Ｐゴシック" pitchFamily="34" charset="-128"/>
              </a:rPr>
              <a:t>Nations </a:t>
            </a:r>
            <a:r>
              <a:rPr lang="fr-CA" altLang="en-US" sz="1650" dirty="0">
                <a:ea typeface="ＭＳ Ｐゴシック" pitchFamily="34" charset="-128"/>
              </a:rPr>
              <a:t>devrait être de viser des normes équivalentes ou supérieures aux normes provinciales</a:t>
            </a:r>
            <a:r>
              <a:rPr lang="fr-CA" altLang="en-US" sz="1650" dirty="0" smtClean="0">
                <a:ea typeface="ＭＳ Ｐゴシック" pitchFamily="34" charset="-128"/>
              </a:rPr>
              <a:t>.</a:t>
            </a:r>
          </a:p>
          <a:p>
            <a:r>
              <a:rPr lang="fr-CA" altLang="en-US" sz="1650" dirty="0" smtClean="0">
                <a:ea typeface="ＭＳ Ｐゴシック" pitchFamily="34" charset="-128"/>
              </a:rPr>
              <a:t>L’établissement </a:t>
            </a:r>
            <a:r>
              <a:rPr lang="fr-CA" altLang="en-US" sz="1650" dirty="0">
                <a:ea typeface="ＭＳ Ｐゴシック" pitchFamily="34" charset="-128"/>
              </a:rPr>
              <a:t>précis des coûts et un financement fondé sur les besoins doivent précéder la loi, et le renforcement de la capacité doit précéder </a:t>
            </a:r>
            <a:r>
              <a:rPr lang="fr-CA" altLang="en-US" sz="1650" dirty="0" smtClean="0">
                <a:ea typeface="ＭＳ Ｐゴシック" pitchFamily="34" charset="-128"/>
              </a:rPr>
              <a:t>l’application </a:t>
            </a:r>
            <a:r>
              <a:rPr lang="fr-CA" altLang="en-US" sz="1650" dirty="0">
                <a:ea typeface="ＭＳ Ｐゴシック" pitchFamily="34" charset="-128"/>
              </a:rPr>
              <a:t>de la loi</a:t>
            </a:r>
            <a:r>
              <a:rPr lang="fr-CA" altLang="en-US" sz="1650" dirty="0" smtClean="0">
                <a:ea typeface="ＭＳ Ｐゴシック" pitchFamily="34" charset="-128"/>
              </a:rPr>
              <a:t>.</a:t>
            </a:r>
            <a:endParaRPr lang="en-CA" altLang="en-US" sz="1650" dirty="0" smtClean="0">
              <a:ea typeface="ＭＳ Ｐゴシック" pitchFamily="34" charset="-128"/>
            </a:endParaRPr>
          </a:p>
        </p:txBody>
      </p:sp>
      <p:sp>
        <p:nvSpPr>
          <p:cNvPr id="13315" name="TextBox 1"/>
          <p:cNvSpPr txBox="1">
            <a:spLocks noChangeArrowheads="1"/>
          </p:cNvSpPr>
          <p:nvPr/>
        </p:nvSpPr>
        <p:spPr bwMode="auto">
          <a:xfrm>
            <a:off x="323528" y="1419623"/>
            <a:ext cx="8496943"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a:spcBef>
                <a:spcPct val="0"/>
              </a:spcBef>
              <a:buFontTx/>
              <a:buNone/>
            </a:pPr>
            <a:r>
              <a:rPr lang="fr-CA" altLang="en-US" sz="1800" b="1" dirty="0"/>
              <a:t>Résultats préliminaires de la mobilisation nationale pour l’eau des Premières Nations</a:t>
            </a:r>
          </a:p>
        </p:txBody>
      </p:sp>
      <p:sp>
        <p:nvSpPr>
          <p:cNvPr id="13316" name="TextBox 3"/>
          <p:cNvSpPr txBox="1">
            <a:spLocks noChangeArrowheads="1"/>
          </p:cNvSpPr>
          <p:nvPr/>
        </p:nvSpPr>
        <p:spPr bwMode="auto">
          <a:xfrm>
            <a:off x="7308850" y="4587875"/>
            <a:ext cx="1800225"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spcBef>
                <a:spcPct val="0"/>
              </a:spcBef>
              <a:buFontTx/>
              <a:buNone/>
            </a:pPr>
            <a:r>
              <a:rPr lang="en-US" altLang="en-US" sz="1200" dirty="0" smtClean="0"/>
              <a:t>20 </a:t>
            </a:r>
            <a:r>
              <a:rPr lang="en-US" altLang="en-US" sz="1200" dirty="0" err="1" smtClean="0"/>
              <a:t>juin</a:t>
            </a:r>
            <a:r>
              <a:rPr lang="en-US" altLang="en-US" sz="1200" dirty="0" smtClean="0"/>
              <a:t> 2019, page  </a:t>
            </a:r>
            <a:r>
              <a:rPr lang="en-US" altLang="en-US" sz="1200" dirty="0"/>
              <a:t>8</a:t>
            </a:r>
            <a:endParaRPr lang="en-CA" altLang="en-US" sz="1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Content Placeholder 1"/>
          <p:cNvSpPr>
            <a:spLocks noGrp="1" noChangeArrowheads="1"/>
          </p:cNvSpPr>
          <p:nvPr>
            <p:ph idx="1"/>
          </p:nvPr>
        </p:nvSpPr>
        <p:spPr>
          <a:xfrm>
            <a:off x="457200" y="1419622"/>
            <a:ext cx="8291264" cy="3174603"/>
          </a:xfrm>
        </p:spPr>
        <p:txBody>
          <a:bodyPr/>
          <a:lstStyle/>
          <a:p>
            <a:r>
              <a:rPr lang="fr-CA" altLang="en-US" sz="2200" b="1" i="1" dirty="0" smtClean="0">
                <a:ea typeface="ＭＳ Ｐゴシック" pitchFamily="34" charset="-128"/>
              </a:rPr>
              <a:t>Loi </a:t>
            </a:r>
            <a:r>
              <a:rPr lang="fr-CA" altLang="en-US" sz="2200" b="1" i="1" dirty="0">
                <a:ea typeface="ＭＳ Ｐゴシック" pitchFamily="34" charset="-128"/>
              </a:rPr>
              <a:t>sur la salubrité de l’eau potable des Premières Nations </a:t>
            </a:r>
            <a:r>
              <a:rPr lang="fr-CA" altLang="en-US" sz="2200" b="1" dirty="0" smtClean="0">
                <a:ea typeface="ＭＳ Ｐゴシック" pitchFamily="34" charset="-128"/>
              </a:rPr>
              <a:t>- « Concepts préliminaires améliorés » et discussion</a:t>
            </a:r>
            <a:endParaRPr lang="en-CA" altLang="en-US" sz="2200" b="1" dirty="0" smtClean="0">
              <a:ea typeface="ＭＳ Ｐゴシック" pitchFamily="34" charset="-128"/>
            </a:endParaRPr>
          </a:p>
          <a:p>
            <a:r>
              <a:rPr lang="en-CA" altLang="en-US" sz="2200" dirty="0" smtClean="0">
                <a:ea typeface="ＭＳ Ｐゴシック" pitchFamily="34" charset="-128"/>
              </a:rPr>
              <a:t>Le document original </a:t>
            </a:r>
            <a:r>
              <a:rPr lang="fr-CA" altLang="en-US" sz="2200" dirty="0" smtClean="0">
                <a:ea typeface="ＭＳ Ｐゴシック" pitchFamily="34" charset="-128"/>
              </a:rPr>
              <a:t> « Concepts </a:t>
            </a:r>
            <a:r>
              <a:rPr lang="fr-CA" altLang="en-US" sz="2200" dirty="0">
                <a:ea typeface="ＭＳ Ｐゴシック" pitchFamily="34" charset="-128"/>
              </a:rPr>
              <a:t>préliminaires pour la salubrité de </a:t>
            </a:r>
            <a:r>
              <a:rPr lang="fr-CA" altLang="en-US" sz="2200" dirty="0" smtClean="0">
                <a:ea typeface="ＭＳ Ｐゴシック" pitchFamily="34" charset="-128"/>
              </a:rPr>
              <a:t>l’eau </a:t>
            </a:r>
            <a:r>
              <a:rPr lang="fr-CA" altLang="en-US" sz="2200" dirty="0">
                <a:ea typeface="ＭＳ Ｐゴシック" pitchFamily="34" charset="-128"/>
              </a:rPr>
              <a:t>potable des Premières </a:t>
            </a:r>
            <a:r>
              <a:rPr lang="fr-CA" altLang="en-US" sz="2200" dirty="0" smtClean="0">
                <a:ea typeface="ＭＳ Ｐゴシック" pitchFamily="34" charset="-128"/>
              </a:rPr>
              <a:t>Nations » a été créé au printemps de 2018 pour faciliter l’évolution du processus d’élaboration conjointe. </a:t>
            </a:r>
            <a:endParaRPr lang="en-CA" altLang="en-US" sz="2200" dirty="0" smtClean="0">
              <a:ea typeface="ＭＳ Ｐゴシック" pitchFamily="34" charset="-128"/>
            </a:endParaRPr>
          </a:p>
          <a:p>
            <a:r>
              <a:rPr lang="en-CA" altLang="en-US" sz="2200" dirty="0" smtClean="0">
                <a:ea typeface="ＭＳ Ｐゴシック" pitchFamily="34" charset="-128"/>
              </a:rPr>
              <a:t>Le document a </a:t>
            </a:r>
            <a:r>
              <a:rPr lang="en-CA" altLang="en-US" sz="2200" dirty="0" err="1" smtClean="0">
                <a:ea typeface="ＭＳ Ｐゴシック" pitchFamily="34" charset="-128"/>
              </a:rPr>
              <a:t>été</a:t>
            </a:r>
            <a:r>
              <a:rPr lang="en-CA" altLang="en-US" sz="2200" dirty="0" smtClean="0">
                <a:ea typeface="ＭＳ Ｐゴシック" pitchFamily="34" charset="-128"/>
              </a:rPr>
              <a:t> </a:t>
            </a:r>
            <a:r>
              <a:rPr lang="en-CA" altLang="en-US" sz="2200" dirty="0" err="1" smtClean="0">
                <a:ea typeface="ＭＳ Ｐゴシック" pitchFamily="34" charset="-128"/>
              </a:rPr>
              <a:t>ratifié</a:t>
            </a:r>
            <a:r>
              <a:rPr lang="en-CA" altLang="en-US" sz="2200" dirty="0" smtClean="0">
                <a:ea typeface="ＭＳ Ｐゴシック" pitchFamily="34" charset="-128"/>
              </a:rPr>
              <a:t> par les Chefs </a:t>
            </a:r>
            <a:r>
              <a:rPr lang="en-CA" altLang="en-US" sz="2200" dirty="0" err="1" smtClean="0">
                <a:ea typeface="ＭＳ Ｐゴシック" pitchFamily="34" charset="-128"/>
              </a:rPr>
              <a:t>en</a:t>
            </a:r>
            <a:r>
              <a:rPr lang="en-CA" altLang="en-US" sz="2200" dirty="0" smtClean="0">
                <a:ea typeface="ＭＳ Ｐゴシック" pitchFamily="34" charset="-128"/>
              </a:rPr>
              <a:t> </a:t>
            </a:r>
            <a:r>
              <a:rPr lang="en-CA" altLang="en-US" sz="2200" dirty="0" err="1" smtClean="0">
                <a:ea typeface="ＭＳ Ｐゴシック" pitchFamily="34" charset="-128"/>
              </a:rPr>
              <a:t>assemblée</a:t>
            </a:r>
            <a:r>
              <a:rPr lang="en-CA" altLang="en-US" sz="2200" dirty="0" smtClean="0">
                <a:ea typeface="ＭＳ Ｐゴシック" pitchFamily="34" charset="-128"/>
              </a:rPr>
              <a:t> </a:t>
            </a:r>
            <a:r>
              <a:rPr lang="en-CA" altLang="en-US" sz="2200" dirty="0" err="1" smtClean="0">
                <a:ea typeface="ＭＳ Ｐゴシック" pitchFamily="34" charset="-128"/>
              </a:rPr>
              <a:t>en</a:t>
            </a:r>
            <a:r>
              <a:rPr lang="en-CA" altLang="en-US" sz="2200" dirty="0" smtClean="0">
                <a:ea typeface="ＭＳ Ｐゴシック" pitchFamily="34" charset="-128"/>
              </a:rPr>
              <a:t> </a:t>
            </a:r>
            <a:r>
              <a:rPr lang="en-CA" altLang="en-US" sz="2200" dirty="0" err="1" smtClean="0">
                <a:ea typeface="ＭＳ Ｐゴシック" pitchFamily="34" charset="-128"/>
              </a:rPr>
              <a:t>juillet</a:t>
            </a:r>
            <a:r>
              <a:rPr lang="en-CA" altLang="en-US" sz="2200" dirty="0" smtClean="0">
                <a:ea typeface="ＭＳ Ｐゴシック" pitchFamily="34" charset="-128"/>
              </a:rPr>
              <a:t> 2018 </a:t>
            </a:r>
            <a:r>
              <a:rPr lang="en-CA" altLang="en-US" sz="2200" dirty="0" err="1" smtClean="0">
                <a:ea typeface="ＭＳ Ｐゴシック" pitchFamily="34" charset="-128"/>
              </a:rPr>
              <a:t>comme</a:t>
            </a:r>
            <a:r>
              <a:rPr lang="en-CA" altLang="en-US" sz="2200" dirty="0" smtClean="0">
                <a:ea typeface="ＭＳ Ｐゴシック" pitchFamily="34" charset="-128"/>
              </a:rPr>
              <a:t> </a:t>
            </a:r>
            <a:r>
              <a:rPr lang="en-CA" altLang="en-US" sz="2200" dirty="0" err="1" smtClean="0">
                <a:ea typeface="ＭＳ Ｐゴシック" pitchFamily="34" charset="-128"/>
              </a:rPr>
              <a:t>soutien</a:t>
            </a:r>
            <a:r>
              <a:rPr lang="en-CA" altLang="en-US" sz="2200" dirty="0" smtClean="0">
                <a:ea typeface="ＭＳ Ｐゴシック" pitchFamily="34" charset="-128"/>
              </a:rPr>
              <a:t> au </a:t>
            </a:r>
            <a:r>
              <a:rPr lang="en-CA" altLang="en-US" sz="2200" dirty="0" err="1" smtClean="0">
                <a:ea typeface="ＭＳ Ｐゴシック" pitchFamily="34" charset="-128"/>
              </a:rPr>
              <a:t>processus</a:t>
            </a:r>
            <a:r>
              <a:rPr lang="en-CA" altLang="en-US" sz="2200" dirty="0" smtClean="0">
                <a:ea typeface="ＭＳ Ｐゴシック" pitchFamily="34" charset="-128"/>
              </a:rPr>
              <a:t> national de mobilisation. </a:t>
            </a:r>
            <a:endParaRPr lang="en-US" altLang="en-US" sz="2200" dirty="0" smtClean="0">
              <a:ea typeface="ＭＳ Ｐゴシック" pitchFamily="34" charset="-128"/>
            </a:endParaRPr>
          </a:p>
        </p:txBody>
      </p:sp>
      <p:sp>
        <p:nvSpPr>
          <p:cNvPr id="14339" name="TextBox 2"/>
          <p:cNvSpPr txBox="1">
            <a:spLocks noChangeArrowheads="1"/>
          </p:cNvSpPr>
          <p:nvPr/>
        </p:nvSpPr>
        <p:spPr bwMode="auto">
          <a:xfrm>
            <a:off x="7308850" y="4587875"/>
            <a:ext cx="1800225"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ea typeface="ＭＳ Ｐゴシック" pitchFamily="34" charset="-128"/>
              </a:defRPr>
            </a:lvl1pPr>
            <a:lvl2pPr marL="742950" indent="-285750">
              <a:spcBef>
                <a:spcPct val="20000"/>
              </a:spcBef>
              <a:buChar char="–"/>
              <a:defRPr sz="2800">
                <a:solidFill>
                  <a:schemeClr val="tx1"/>
                </a:solidFill>
                <a:latin typeface="Arial" charset="0"/>
                <a:ea typeface="ＭＳ Ｐゴシック" pitchFamily="34" charset="-128"/>
              </a:defRPr>
            </a:lvl2pPr>
            <a:lvl3pPr marL="1143000" indent="-228600">
              <a:spcBef>
                <a:spcPct val="20000"/>
              </a:spcBef>
              <a:buChar char="•"/>
              <a:defRPr sz="2400">
                <a:solidFill>
                  <a:schemeClr val="tx1"/>
                </a:solidFill>
                <a:latin typeface="Arial" charset="0"/>
                <a:ea typeface="ＭＳ Ｐゴシック" pitchFamily="34" charset="-128"/>
              </a:defRPr>
            </a:lvl3pPr>
            <a:lvl4pPr marL="1600200" indent="-228600">
              <a:spcBef>
                <a:spcPct val="20000"/>
              </a:spcBef>
              <a:buChar char="–"/>
              <a:defRPr sz="2000">
                <a:solidFill>
                  <a:schemeClr val="tx1"/>
                </a:solidFill>
                <a:latin typeface="Arial" charset="0"/>
                <a:ea typeface="ＭＳ Ｐゴシック" pitchFamily="34" charset="-128"/>
              </a:defRPr>
            </a:lvl4pPr>
            <a:lvl5pPr marL="2057400" indent="-22860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spcBef>
                <a:spcPct val="0"/>
              </a:spcBef>
              <a:buFontTx/>
              <a:buNone/>
            </a:pPr>
            <a:r>
              <a:rPr lang="en-US" altLang="en-US" sz="1200" dirty="0" smtClean="0"/>
              <a:t>20 </a:t>
            </a:r>
            <a:r>
              <a:rPr lang="en-US" altLang="en-US" sz="1200" dirty="0" err="1" smtClean="0"/>
              <a:t>juin</a:t>
            </a:r>
            <a:r>
              <a:rPr lang="en-US" altLang="en-US" sz="1200" dirty="0" smtClean="0"/>
              <a:t> 2019, page  </a:t>
            </a:r>
            <a:r>
              <a:rPr lang="en-US" altLang="en-US" sz="1200" dirty="0"/>
              <a:t>9</a:t>
            </a:r>
            <a:endParaRPr lang="en-CA" altLang="en-US" sz="12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13307</TotalTime>
  <Words>2552</Words>
  <Application>Microsoft Office PowerPoint</Application>
  <PresentationFormat>On-screen Show (16:9)</PresentationFormat>
  <Paragraphs>166</Paragraphs>
  <Slides>35</Slides>
  <Notes>10</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Default Design</vt:lpstr>
      <vt:lpstr>COMPTE RENDU SUR LE LOGEMENT, LES INFRASTRUCTURES, L’EAU ET LES SERVICES D’URGENCE Personnel du Secteur du logement et des infrastructures  22 juillet 2019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Valued Customer</dc:creator>
  <cp:lastModifiedBy>Serge Trouyet</cp:lastModifiedBy>
  <cp:revision>141</cp:revision>
  <cp:lastPrinted>2019-07-02T21:04:15Z</cp:lastPrinted>
  <dcterms:created xsi:type="dcterms:W3CDTF">2003-07-16T20:08:29Z</dcterms:created>
  <dcterms:modified xsi:type="dcterms:W3CDTF">2019-07-15T21:12:52Z</dcterms:modified>
</cp:coreProperties>
</file>